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77" r:id="rId4"/>
    <p:sldId id="257" r:id="rId5"/>
    <p:sldId id="259" r:id="rId6"/>
    <p:sldId id="258" r:id="rId7"/>
    <p:sldId id="275" r:id="rId8"/>
    <p:sldId id="278" r:id="rId9"/>
    <p:sldId id="279" r:id="rId10"/>
    <p:sldId id="280" r:id="rId11"/>
    <p:sldId id="283" r:id="rId12"/>
    <p:sldId id="282" r:id="rId13"/>
    <p:sldId id="281" r:id="rId14"/>
    <p:sldId id="276" r:id="rId15"/>
    <p:sldId id="284" r:id="rId16"/>
    <p:sldId id="289" r:id="rId17"/>
    <p:sldId id="287" r:id="rId18"/>
    <p:sldId id="293" r:id="rId19"/>
    <p:sldId id="294" r:id="rId20"/>
    <p:sldId id="291" r:id="rId21"/>
    <p:sldId id="292" r:id="rId22"/>
    <p:sldId id="288" r:id="rId23"/>
    <p:sldId id="261" r:id="rId24"/>
    <p:sldId id="286" r:id="rId25"/>
    <p:sldId id="260" r:id="rId26"/>
    <p:sldId id="295"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59705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254637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49635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243986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3518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887898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362F9E8-1623-462A-94D4-BFB16BC1D392}" type="datetimeFigureOut">
              <a:rPr lang="nl-NL" smtClean="0"/>
              <a:t>16-2-2025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2849439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362F9E8-1623-462A-94D4-BFB16BC1D392}" type="datetimeFigureOut">
              <a:rPr lang="nl-NL" smtClean="0"/>
              <a:t>16-2-2025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845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362F9E8-1623-462A-94D4-BFB16BC1D392}" type="datetimeFigureOut">
              <a:rPr lang="nl-NL" smtClean="0"/>
              <a:t>16-2-2025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109989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192338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362F9E8-1623-462A-94D4-BFB16BC1D392}" type="datetimeFigureOut">
              <a:rPr lang="nl-NL" smtClean="0"/>
              <a:t>16-2-2025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70AD132-84C3-47CC-9576-D285CC6E6F64}" type="slidenum">
              <a:rPr lang="nl-NL" smtClean="0"/>
              <a:t>‹nr.›</a:t>
            </a:fld>
            <a:endParaRPr lang="nl-NL"/>
          </a:p>
        </p:txBody>
      </p:sp>
    </p:spTree>
    <p:extLst>
      <p:ext uri="{BB962C8B-B14F-4D97-AF65-F5344CB8AC3E}">
        <p14:creationId xmlns:p14="http://schemas.microsoft.com/office/powerpoint/2010/main" val="3011367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2F9E8-1623-462A-94D4-BFB16BC1D392}" type="datetimeFigureOut">
              <a:rPr lang="nl-NL" smtClean="0"/>
              <a:t>16-2-2025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AD132-84C3-47CC-9576-D285CC6E6F64}" type="slidenum">
              <a:rPr lang="nl-NL" smtClean="0"/>
              <a:t>‹nr.›</a:t>
            </a:fld>
            <a:endParaRPr lang="nl-NL"/>
          </a:p>
        </p:txBody>
      </p:sp>
    </p:spTree>
    <p:extLst>
      <p:ext uri="{BB962C8B-B14F-4D97-AF65-F5344CB8AC3E}">
        <p14:creationId xmlns:p14="http://schemas.microsoft.com/office/powerpoint/2010/main" val="1217165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17" Type="http://schemas.openxmlformats.org/officeDocument/2006/relationships/image" Target="../media/image86.jpeg"/><Relationship Id="rId2" Type="http://schemas.openxmlformats.org/officeDocument/2006/relationships/image" Target="../media/image71.jpeg"/><Relationship Id="rId16"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5" Type="http://schemas.openxmlformats.org/officeDocument/2006/relationships/image" Target="../media/image84.jpeg"/><Relationship Id="rId10" Type="http://schemas.openxmlformats.org/officeDocument/2006/relationships/image" Target="../media/image79.jpeg"/><Relationship Id="rId19" Type="http://schemas.openxmlformats.org/officeDocument/2006/relationships/image" Target="../media/image88.jpeg"/><Relationship Id="rId4" Type="http://schemas.openxmlformats.org/officeDocument/2006/relationships/image" Target="../media/image73.jpeg"/><Relationship Id="rId9" Type="http://schemas.openxmlformats.org/officeDocument/2006/relationships/image" Target="../media/image78.jpeg"/><Relationship Id="rId1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74962" y="289899"/>
            <a:ext cx="11111070" cy="1077218"/>
          </a:xfrm>
          <a:prstGeom prst="rect">
            <a:avLst/>
          </a:prstGeom>
        </p:spPr>
        <p:txBody>
          <a:bodyPr wrap="square">
            <a:spAutoFit/>
          </a:bodyPr>
          <a:lstStyle/>
          <a:p>
            <a:r>
              <a:rPr lang="nl-NL" sz="4000" dirty="0" smtClean="0">
                <a:solidFill>
                  <a:schemeClr val="accent5">
                    <a:lumMod val="50000"/>
                  </a:schemeClr>
                </a:solidFill>
              </a:rPr>
              <a:t>Elegante villa, in 89480 Coulanges-</a:t>
            </a:r>
            <a:r>
              <a:rPr lang="nl-NL" sz="4000" dirty="0" err="1" smtClean="0">
                <a:solidFill>
                  <a:schemeClr val="accent5">
                    <a:lumMod val="50000"/>
                  </a:schemeClr>
                </a:solidFill>
              </a:rPr>
              <a:t>sur</a:t>
            </a:r>
            <a:r>
              <a:rPr lang="nl-NL" sz="4000" dirty="0" smtClean="0">
                <a:solidFill>
                  <a:schemeClr val="accent5">
                    <a:lumMod val="50000"/>
                  </a:schemeClr>
                </a:solidFill>
              </a:rPr>
              <a:t>-</a:t>
            </a:r>
            <a:r>
              <a:rPr lang="nl-NL" sz="4000" dirty="0" err="1" smtClean="0">
                <a:solidFill>
                  <a:schemeClr val="accent5">
                    <a:lumMod val="50000"/>
                  </a:schemeClr>
                </a:solidFill>
              </a:rPr>
              <a:t>Yonne</a:t>
            </a:r>
            <a:endParaRPr lang="nl-NL" sz="4000" dirty="0" smtClean="0">
              <a:solidFill>
                <a:schemeClr val="accent5">
                  <a:lumMod val="50000"/>
                </a:schemeClr>
              </a:solidFill>
            </a:endParaRPr>
          </a:p>
          <a:p>
            <a:r>
              <a:rPr lang="nl-NL" sz="2400" dirty="0" smtClean="0">
                <a:solidFill>
                  <a:schemeClr val="accent5">
                    <a:lumMod val="50000"/>
                  </a:schemeClr>
                </a:solidFill>
              </a:rPr>
              <a:t>(geen werkzaamheden nodig) </a:t>
            </a:r>
            <a:endParaRPr lang="nl-NL" sz="2400" dirty="0">
              <a:solidFill>
                <a:schemeClr val="accent5">
                  <a:lumMod val="50000"/>
                </a:schemeClr>
              </a:solidFill>
            </a:endParaRPr>
          </a:p>
        </p:txBody>
      </p:sp>
      <p:sp>
        <p:nvSpPr>
          <p:cNvPr id="3" name="Tekstvak 2"/>
          <p:cNvSpPr txBox="1"/>
          <p:nvPr/>
        </p:nvSpPr>
        <p:spPr>
          <a:xfrm>
            <a:off x="574962" y="1824353"/>
            <a:ext cx="7065819" cy="3970318"/>
          </a:xfrm>
          <a:prstGeom prst="rect">
            <a:avLst/>
          </a:prstGeom>
          <a:solidFill>
            <a:schemeClr val="tx2">
              <a:lumMod val="40000"/>
              <a:lumOff val="60000"/>
              <a:alpha val="82000"/>
            </a:schemeClr>
          </a:solidFill>
        </p:spPr>
        <p:txBody>
          <a:bodyPr wrap="square" rtlCol="0">
            <a:spAutoFit/>
          </a:bodyPr>
          <a:lstStyle/>
          <a:p>
            <a:r>
              <a:rPr lang="nl-NL" b="1" dirty="0" smtClean="0">
                <a:solidFill>
                  <a:srgbClr val="C00000"/>
                </a:solidFill>
                <a:latin typeface="+mj-lt"/>
              </a:rPr>
              <a:t>Samenvatting</a:t>
            </a:r>
          </a:p>
          <a:p>
            <a:endParaRPr lang="nl-NL" dirty="0" smtClean="0">
              <a:solidFill>
                <a:srgbClr val="C00000"/>
              </a:solidFill>
              <a:latin typeface="Nunito Sans"/>
            </a:endParaRPr>
          </a:p>
          <a:p>
            <a:pPr marL="285750" indent="-285750">
              <a:buFont typeface="Arial" panose="020B0604020202020204" pitchFamily="34" charset="0"/>
              <a:buChar char="•"/>
            </a:pPr>
            <a:r>
              <a:rPr lang="nl-NL" dirty="0" smtClean="0">
                <a:solidFill>
                  <a:srgbClr val="002060"/>
                </a:solidFill>
                <a:latin typeface="+mj-lt"/>
              </a:rPr>
              <a:t>Stenen huis, direct bewoonbaar als primaire of secundaire woning.</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Leipannen gedekt, rondom voorzien van goten</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Woongedeelte 165 m2 </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Alle ramen dubbelglas, in houten of PVC kozijnen</a:t>
            </a:r>
          </a:p>
          <a:p>
            <a:pPr marL="285750" indent="-285750">
              <a:buFont typeface="Arial" panose="020B0604020202020204" pitchFamily="34" charset="0"/>
              <a:buChar char="•"/>
            </a:pPr>
            <a:r>
              <a:rPr lang="nl-NL" dirty="0" smtClean="0">
                <a:solidFill>
                  <a:srgbClr val="002060"/>
                </a:solidFill>
                <a:latin typeface="+mj-lt"/>
              </a:rPr>
              <a:t>Centrale verwarming op stadsgas, met afstandsbediening (Wifi).</a:t>
            </a:r>
          </a:p>
          <a:p>
            <a:pPr marL="285750" indent="-285750">
              <a:buFont typeface="Arial" panose="020B0604020202020204" pitchFamily="34" charset="0"/>
              <a:buChar char="•"/>
            </a:pPr>
            <a:r>
              <a:rPr lang="nl-NL" dirty="0" smtClean="0">
                <a:solidFill>
                  <a:srgbClr val="002060"/>
                </a:solidFill>
                <a:latin typeface="+mj-lt"/>
              </a:rPr>
              <a:t>Alle afvoer aangesloten op gemeentelijke riolering</a:t>
            </a:r>
          </a:p>
          <a:p>
            <a:pPr marL="285750" indent="-285750">
              <a:buFont typeface="Arial" panose="020B0604020202020204" pitchFamily="34" charset="0"/>
              <a:buChar char="•"/>
            </a:pPr>
            <a:r>
              <a:rPr lang="nl-NL" dirty="0" smtClean="0">
                <a:solidFill>
                  <a:srgbClr val="002060"/>
                </a:solidFill>
                <a:latin typeface="+mj-lt"/>
              </a:rPr>
              <a:t>Perceeloppervlak 1180 m</a:t>
            </a:r>
            <a:r>
              <a:rPr lang="nl-NL" baseline="30000" dirty="0" smtClean="0">
                <a:solidFill>
                  <a:srgbClr val="002060"/>
                </a:solidFill>
                <a:latin typeface="+mj-lt"/>
              </a:rPr>
              <a:t>2</a:t>
            </a:r>
            <a:endParaRPr lang="nl-NL" baseline="30000" dirty="0" smtClean="0">
              <a:solidFill>
                <a:srgbClr val="FF0000"/>
              </a:solidFill>
              <a:latin typeface="+mj-lt"/>
            </a:endParaRPr>
          </a:p>
          <a:p>
            <a:pPr marL="285750" indent="-285750">
              <a:buFont typeface="Arial" panose="020B0604020202020204" pitchFamily="34" charset="0"/>
              <a:buChar char="•"/>
            </a:pPr>
            <a:r>
              <a:rPr lang="nl-NL" dirty="0" smtClean="0">
                <a:solidFill>
                  <a:srgbClr val="002060"/>
                </a:solidFill>
                <a:latin typeface="+mj-lt"/>
              </a:rPr>
              <a:t>E-label (DPE): klasse C (2017), klasse E (2025) laatste richtlijnen</a:t>
            </a:r>
          </a:p>
          <a:p>
            <a:pPr marL="285750" indent="-285750">
              <a:buFont typeface="Arial" panose="020B0604020202020204" pitchFamily="34" charset="0"/>
              <a:buChar char="•"/>
            </a:pPr>
            <a:r>
              <a:rPr lang="nl-NL" dirty="0" smtClean="0">
                <a:solidFill>
                  <a:srgbClr val="002060"/>
                </a:solidFill>
                <a:latin typeface="+mj-lt"/>
              </a:rPr>
              <a:t>Woonbelasting voor 2024: € 881 (indien 2</a:t>
            </a:r>
            <a:r>
              <a:rPr lang="nl-NL" baseline="30000" dirty="0" smtClean="0">
                <a:solidFill>
                  <a:srgbClr val="002060"/>
                </a:solidFill>
                <a:latin typeface="+mj-lt"/>
              </a:rPr>
              <a:t>e</a:t>
            </a:r>
            <a:r>
              <a:rPr lang="nl-NL" dirty="0" smtClean="0">
                <a:solidFill>
                  <a:srgbClr val="002060"/>
                </a:solidFill>
                <a:latin typeface="+mj-lt"/>
              </a:rPr>
              <a:t> huis) </a:t>
            </a:r>
          </a:p>
          <a:p>
            <a:pPr marL="285750" indent="-285750">
              <a:buFont typeface="Arial" panose="020B0604020202020204" pitchFamily="34" charset="0"/>
              <a:buChar char="•"/>
            </a:pPr>
            <a:r>
              <a:rPr lang="nl-NL" dirty="0" smtClean="0">
                <a:solidFill>
                  <a:srgbClr val="002060"/>
                </a:solidFill>
                <a:latin typeface="+mj-lt"/>
              </a:rPr>
              <a:t>Onroerend goed belasting voor 2024: € 1.112</a:t>
            </a:r>
          </a:p>
          <a:p>
            <a:pPr marL="285750" indent="-285750">
              <a:buFont typeface="Arial" panose="020B0604020202020204" pitchFamily="34" charset="0"/>
              <a:buChar char="•"/>
            </a:pPr>
            <a:r>
              <a:rPr lang="nl-NL" dirty="0" smtClean="0">
                <a:solidFill>
                  <a:srgbClr val="002060"/>
                </a:solidFill>
                <a:latin typeface="+mj-lt"/>
              </a:rPr>
              <a:t>Beschikbaarheid in overleg</a:t>
            </a:r>
          </a:p>
          <a:p>
            <a:endParaRPr lang="nl-NL" dirty="0" smtClean="0">
              <a:solidFill>
                <a:srgbClr val="002060"/>
              </a:solidFill>
              <a:latin typeface="+mj-lt"/>
            </a:endParaRP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1043" y="3507841"/>
            <a:ext cx="4291822" cy="3117826"/>
          </a:xfrm>
          <a:prstGeom prst="rect">
            <a:avLst/>
          </a:prstGeom>
        </p:spPr>
      </p:pic>
      <p:pic>
        <p:nvPicPr>
          <p:cNvPr id="5" name="Afbeelding 4"/>
          <p:cNvPicPr>
            <a:picLocks noChangeAspect="1"/>
          </p:cNvPicPr>
          <p:nvPr/>
        </p:nvPicPr>
        <p:blipFill>
          <a:blip r:embed="rId3"/>
          <a:stretch>
            <a:fillRect/>
          </a:stretch>
        </p:blipFill>
        <p:spPr>
          <a:xfrm>
            <a:off x="8734309" y="1221453"/>
            <a:ext cx="2385289" cy="1437267"/>
          </a:xfrm>
          <a:prstGeom prst="rect">
            <a:avLst/>
          </a:prstGeom>
        </p:spPr>
      </p:pic>
      <p:sp>
        <p:nvSpPr>
          <p:cNvPr id="6" name="Tekstvak 5"/>
          <p:cNvSpPr txBox="1"/>
          <p:nvPr/>
        </p:nvSpPr>
        <p:spPr>
          <a:xfrm>
            <a:off x="9083710" y="2560060"/>
            <a:ext cx="2411604" cy="523220"/>
          </a:xfrm>
          <a:prstGeom prst="rect">
            <a:avLst/>
          </a:prstGeom>
          <a:noFill/>
        </p:spPr>
        <p:txBody>
          <a:bodyPr wrap="square" rtlCol="0">
            <a:spAutoFit/>
          </a:bodyPr>
          <a:lstStyle/>
          <a:p>
            <a:r>
              <a:rPr lang="nl-NL" sz="2800" dirty="0" smtClean="0">
                <a:solidFill>
                  <a:schemeClr val="accent1">
                    <a:lumMod val="50000"/>
                  </a:schemeClr>
                </a:solidFill>
              </a:rPr>
              <a:t>Bourgogne</a:t>
            </a:r>
            <a:endParaRPr lang="nl-NL" sz="2800" dirty="0">
              <a:solidFill>
                <a:schemeClr val="accent1">
                  <a:lumMod val="50000"/>
                </a:schemeClr>
              </a:solidFill>
            </a:endParaRPr>
          </a:p>
        </p:txBody>
      </p:sp>
    </p:spTree>
    <p:extLst>
      <p:ext uri="{BB962C8B-B14F-4D97-AF65-F5344CB8AC3E}">
        <p14:creationId xmlns:p14="http://schemas.microsoft.com/office/powerpoint/2010/main" val="260753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77208" y="3701560"/>
            <a:ext cx="3692766" cy="2769575"/>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9246" y="3701560"/>
            <a:ext cx="3692768" cy="2769576"/>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29161" y="855446"/>
            <a:ext cx="3340813" cy="2505610"/>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91214" y="1754464"/>
            <a:ext cx="5390481" cy="4042861"/>
          </a:xfrm>
          <a:prstGeom prst="rect">
            <a:avLst/>
          </a:prstGeom>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66414" y="851856"/>
            <a:ext cx="3345600" cy="2509200"/>
          </a:xfrm>
          <a:prstGeom prst="rect">
            <a:avLst/>
          </a:prstGeom>
        </p:spPr>
      </p:pic>
      <p:sp>
        <p:nvSpPr>
          <p:cNvPr id="7" name="Titel 1"/>
          <p:cNvSpPr txBox="1">
            <a:spLocks/>
          </p:cNvSpPr>
          <p:nvPr/>
        </p:nvSpPr>
        <p:spPr>
          <a:xfrm>
            <a:off x="382596" y="117132"/>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De achtertuin (winterperiode)</a:t>
            </a:r>
            <a:endParaRPr lang="nl-NL"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2652991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191251" y="857251"/>
            <a:ext cx="6857999" cy="5143499"/>
          </a:xfrm>
          <a:prstGeom prst="rect">
            <a:avLst/>
          </a:prstGeom>
        </p:spPr>
      </p:pic>
      <p:sp>
        <p:nvSpPr>
          <p:cNvPr id="3" name="Titel 1"/>
          <p:cNvSpPr txBox="1">
            <a:spLocks/>
          </p:cNvSpPr>
          <p:nvPr/>
        </p:nvSpPr>
        <p:spPr>
          <a:xfrm>
            <a:off x="382596" y="117132"/>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De voortuin (winterperiode)</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15164" y="2679192"/>
            <a:ext cx="2811571" cy="3748762"/>
          </a:xfrm>
          <a:prstGeom prst="rect">
            <a:avLst/>
          </a:prstGeom>
        </p:spPr>
      </p:pic>
    </p:spTree>
    <p:extLst>
      <p:ext uri="{BB962C8B-B14F-4D97-AF65-F5344CB8AC3E}">
        <p14:creationId xmlns:p14="http://schemas.microsoft.com/office/powerpoint/2010/main" val="833998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698" y="1847088"/>
            <a:ext cx="5498592" cy="4123944"/>
          </a:xfrm>
          <a:prstGeom prst="rect">
            <a:avLst/>
          </a:prstGeom>
        </p:spPr>
      </p:pic>
      <p:sp>
        <p:nvSpPr>
          <p:cNvPr id="3" name="Titel 1"/>
          <p:cNvSpPr txBox="1">
            <a:spLocks/>
          </p:cNvSpPr>
          <p:nvPr/>
        </p:nvSpPr>
        <p:spPr>
          <a:xfrm>
            <a:off x="356481" y="292138"/>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Garage en doorgang naar tuin, erboven overdekt terras</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1639" y="1847088"/>
            <a:ext cx="5498592" cy="4123944"/>
          </a:xfrm>
          <a:prstGeom prst="rect">
            <a:avLst/>
          </a:prstGeom>
        </p:spPr>
      </p:pic>
    </p:spTree>
    <p:extLst>
      <p:ext uri="{BB962C8B-B14F-4D97-AF65-F5344CB8AC3E}">
        <p14:creationId xmlns:p14="http://schemas.microsoft.com/office/powerpoint/2010/main" val="1387284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56481" y="1157965"/>
            <a:ext cx="4021329" cy="4197086"/>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1090" y="3421334"/>
            <a:ext cx="6044732" cy="3259816"/>
          </a:xfrm>
          <a:prstGeom prst="rect">
            <a:avLst/>
          </a:prstGeom>
        </p:spPr>
      </p:pic>
      <p:pic>
        <p:nvPicPr>
          <p:cNvPr id="3" name="Afbeelding 2"/>
          <p:cNvPicPr>
            <a:picLocks noChangeAspect="1"/>
          </p:cNvPicPr>
          <p:nvPr/>
        </p:nvPicPr>
        <p:blipFill>
          <a:blip r:embed="rId4"/>
          <a:stretch>
            <a:fillRect/>
          </a:stretch>
        </p:blipFill>
        <p:spPr>
          <a:xfrm>
            <a:off x="8101468" y="386645"/>
            <a:ext cx="3898027" cy="5558296"/>
          </a:xfrm>
          <a:prstGeom prst="rect">
            <a:avLst/>
          </a:prstGeom>
        </p:spPr>
      </p:pic>
      <p:sp>
        <p:nvSpPr>
          <p:cNvPr id="5"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Afdrukken van </a:t>
            </a:r>
            <a:r>
              <a:rPr lang="nl-NL" sz="4000" dirty="0">
                <a:solidFill>
                  <a:schemeClr val="accent5">
                    <a:lumMod val="50000"/>
                  </a:schemeClr>
                </a:solidFill>
                <a:latin typeface="+mn-lt"/>
                <a:ea typeface="+mn-ea"/>
                <a:cs typeface="+mn-cs"/>
              </a:rPr>
              <a:t>o</a:t>
            </a:r>
            <a:r>
              <a:rPr lang="nl-NL" sz="4000" dirty="0" smtClean="0">
                <a:solidFill>
                  <a:schemeClr val="accent5">
                    <a:lumMod val="50000"/>
                  </a:schemeClr>
                </a:solidFill>
                <a:latin typeface="+mn-lt"/>
                <a:ea typeface="+mn-ea"/>
                <a:cs typeface="+mn-cs"/>
              </a:rPr>
              <a:t>riginele plattegronden</a:t>
            </a:r>
            <a:endParaRPr lang="nl-NL"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2207439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90006" y="2275247"/>
            <a:ext cx="4919468" cy="3069787"/>
          </a:xfrm>
          <a:prstGeom prst="rect">
            <a:avLst/>
          </a:prstGeom>
        </p:spPr>
      </p:pic>
      <p:pic>
        <p:nvPicPr>
          <p:cNvPr id="7" name="Afbeelding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76265" y="2313526"/>
            <a:ext cx="3359081" cy="2508692"/>
          </a:xfrm>
          <a:prstGeom prst="rect">
            <a:avLst/>
          </a:prstGeom>
        </p:spPr>
      </p:pic>
      <p:pic>
        <p:nvPicPr>
          <p:cNvPr id="8" name="Afbeelding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77162" y="2368783"/>
            <a:ext cx="3843619" cy="2882714"/>
          </a:xfrm>
          <a:prstGeom prst="rect">
            <a:avLst/>
          </a:prstGeom>
        </p:spPr>
      </p:pic>
      <p:sp>
        <p:nvSpPr>
          <p:cNvPr id="9"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Enkele details</a:t>
            </a:r>
            <a:endParaRPr lang="nl-NL" sz="4000" dirty="0">
              <a:solidFill>
                <a:schemeClr val="accent5">
                  <a:lumMod val="50000"/>
                </a:schemeClr>
              </a:solidFill>
              <a:latin typeface="+mn-lt"/>
              <a:ea typeface="+mn-ea"/>
              <a:cs typeface="+mn-cs"/>
            </a:endParaRPr>
          </a:p>
        </p:txBody>
      </p:sp>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941" y="1350406"/>
            <a:ext cx="3151905" cy="4919898"/>
          </a:xfrm>
          <a:prstGeom prst="rect">
            <a:avLst/>
          </a:prstGeom>
        </p:spPr>
      </p:pic>
    </p:spTree>
    <p:extLst>
      <p:ext uri="{BB962C8B-B14F-4D97-AF65-F5344CB8AC3E}">
        <p14:creationId xmlns:p14="http://schemas.microsoft.com/office/powerpoint/2010/main" val="126381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0617" y="292138"/>
            <a:ext cx="2674972" cy="3566630"/>
          </a:xfrm>
          <a:prstGeom prst="rect">
            <a:avLst/>
          </a:prstGeom>
        </p:spPr>
      </p:pic>
      <p:sp>
        <p:nvSpPr>
          <p:cNvPr id="2" name="Titel 1"/>
          <p:cNvSpPr txBox="1">
            <a:spLocks/>
          </p:cNvSpPr>
          <p:nvPr/>
        </p:nvSpPr>
        <p:spPr>
          <a:xfrm>
            <a:off x="547833" y="292138"/>
            <a:ext cx="4527018" cy="126535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2, slaapkamer en badkamer</a:t>
            </a:r>
            <a:endParaRPr lang="nl-NL" sz="4000" dirty="0">
              <a:solidFill>
                <a:schemeClr val="accent5">
                  <a:lumMod val="50000"/>
                </a:schemeClr>
              </a:solidFill>
              <a:latin typeface="+mn-lt"/>
              <a:ea typeface="+mn-ea"/>
              <a:cs typeface="+mn-cs"/>
            </a:endParaRPr>
          </a:p>
        </p:txBody>
      </p:sp>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480" y="3966490"/>
            <a:ext cx="9436743" cy="2711974"/>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62077" y="292138"/>
            <a:ext cx="2632021" cy="3566631"/>
          </a:xfrm>
          <a:prstGeom prst="rect">
            <a:avLst/>
          </a:prstGeom>
        </p:spPr>
      </p:pic>
    </p:spTree>
    <p:extLst>
      <p:ext uri="{BB962C8B-B14F-4D97-AF65-F5344CB8AC3E}">
        <p14:creationId xmlns:p14="http://schemas.microsoft.com/office/powerpoint/2010/main" val="3457295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2, slaapkamer en 2 kamers onder hellend dak</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1322" y="1336431"/>
            <a:ext cx="7532077" cy="2072535"/>
          </a:xfrm>
          <a:prstGeom prst="rect">
            <a:avLst/>
          </a:prstGeom>
        </p:spPr>
      </p:pic>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4985" y="3873416"/>
            <a:ext cx="1922585" cy="2563447"/>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8346" y="3873416"/>
            <a:ext cx="3435753" cy="2536985"/>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2120" y="1336431"/>
            <a:ext cx="3800664" cy="5073970"/>
          </a:xfrm>
          <a:prstGeom prst="rect">
            <a:avLst/>
          </a:prstGeom>
        </p:spPr>
      </p:pic>
    </p:spTree>
    <p:extLst>
      <p:ext uri="{BB962C8B-B14F-4D97-AF65-F5344CB8AC3E}">
        <p14:creationId xmlns:p14="http://schemas.microsoft.com/office/powerpoint/2010/main" val="4266286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1, woonkamer (het woongedeelte is gelijkvloers)</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1" y="1186999"/>
            <a:ext cx="4155831" cy="5541108"/>
          </a:xfrm>
          <a:prstGeom prst="rect">
            <a:avLst/>
          </a:prstGeom>
        </p:spPr>
      </p:pic>
      <p:pic>
        <p:nvPicPr>
          <p:cNvPr id="5" name="Afbeelding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450" y="1026862"/>
            <a:ext cx="7559817" cy="2724446"/>
          </a:xfrm>
          <a:prstGeom prst="rect">
            <a:avLst/>
          </a:prstGeom>
        </p:spPr>
      </p:pic>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9715" y="3817189"/>
            <a:ext cx="2183189" cy="2910918"/>
          </a:xfrm>
          <a:prstGeom prst="rect">
            <a:avLst/>
          </a:prstGeom>
        </p:spPr>
      </p:pic>
      <p:pic>
        <p:nvPicPr>
          <p:cNvPr id="7" name="Afbeelding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4359" y="4238302"/>
            <a:ext cx="3319740" cy="2489805"/>
          </a:xfrm>
          <a:prstGeom prst="rect">
            <a:avLst/>
          </a:prstGeom>
        </p:spPr>
      </p:pic>
    </p:spTree>
    <p:extLst>
      <p:ext uri="{BB962C8B-B14F-4D97-AF65-F5344CB8AC3E}">
        <p14:creationId xmlns:p14="http://schemas.microsoft.com/office/powerpoint/2010/main" val="3844482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1, salon en keuken</a:t>
            </a:r>
            <a:endParaRPr lang="nl-NL"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846" y="1230922"/>
            <a:ext cx="4009292" cy="5345723"/>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3451" y="1230922"/>
            <a:ext cx="7468549" cy="2392108"/>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0401" y="3229368"/>
            <a:ext cx="2491135" cy="3347277"/>
          </a:xfrm>
          <a:prstGeom prst="rect">
            <a:avLst/>
          </a:prstGeom>
        </p:spPr>
      </p:pic>
    </p:spTree>
    <p:extLst>
      <p:ext uri="{BB962C8B-B14F-4D97-AF65-F5344CB8AC3E}">
        <p14:creationId xmlns:p14="http://schemas.microsoft.com/office/powerpoint/2010/main" val="1677925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1, slaapkamer</a:t>
            </a:r>
            <a:endParaRPr lang="nl-NL" sz="4000" dirty="0">
              <a:solidFill>
                <a:schemeClr val="accent5">
                  <a:lumMod val="50000"/>
                </a:schemeClr>
              </a:solidFill>
              <a:latin typeface="+mn-lt"/>
              <a:ea typeface="+mn-ea"/>
              <a:cs typeface="+mn-cs"/>
            </a:endParaRP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6481" y="1357495"/>
            <a:ext cx="3535915" cy="2651936"/>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3673" y="2609314"/>
            <a:ext cx="2808844" cy="4108257"/>
          </a:xfrm>
          <a:prstGeom prst="rect">
            <a:avLst/>
          </a:prstGeom>
        </p:spPr>
      </p:pic>
      <p:pic>
        <p:nvPicPr>
          <p:cNvPr id="9" name="Afbeelding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482" y="4078225"/>
            <a:ext cx="3535914" cy="2639346"/>
          </a:xfrm>
          <a:prstGeom prst="rect">
            <a:avLst/>
          </a:prstGeom>
        </p:spPr>
      </p:pic>
      <p:pic>
        <p:nvPicPr>
          <p:cNvPr id="10" name="Afbeelding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9879" y="576072"/>
            <a:ext cx="4586352" cy="6158369"/>
          </a:xfrm>
          <a:prstGeom prst="rect">
            <a:avLst/>
          </a:prstGeom>
        </p:spPr>
      </p:pic>
    </p:spTree>
    <p:extLst>
      <p:ext uri="{BB962C8B-B14F-4D97-AF65-F5344CB8AC3E}">
        <p14:creationId xmlns:p14="http://schemas.microsoft.com/office/powerpoint/2010/main" val="2913202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72836" y="550718"/>
            <a:ext cx="10883735" cy="1323439"/>
          </a:xfrm>
          <a:prstGeom prst="rect">
            <a:avLst/>
          </a:prstGeom>
          <a:noFill/>
        </p:spPr>
        <p:txBody>
          <a:bodyPr wrap="square" rtlCol="0">
            <a:spAutoFit/>
          </a:bodyPr>
          <a:lstStyle/>
          <a:p>
            <a:r>
              <a:rPr lang="nl-NL" sz="4000" dirty="0" smtClean="0">
                <a:solidFill>
                  <a:schemeClr val="accent5">
                    <a:lumMod val="50000"/>
                  </a:schemeClr>
                </a:solidFill>
              </a:rPr>
              <a:t>De kalmte van het platteland en toch aan de dorpsrand van Coulanges-</a:t>
            </a:r>
            <a:r>
              <a:rPr lang="nl-NL" sz="4000" dirty="0" err="1" smtClean="0">
                <a:solidFill>
                  <a:schemeClr val="accent5">
                    <a:lumMod val="50000"/>
                  </a:schemeClr>
                </a:solidFill>
              </a:rPr>
              <a:t>sur</a:t>
            </a:r>
            <a:r>
              <a:rPr lang="nl-NL" sz="4000" dirty="0" smtClean="0">
                <a:solidFill>
                  <a:schemeClr val="accent5">
                    <a:lumMod val="50000"/>
                  </a:schemeClr>
                </a:solidFill>
              </a:rPr>
              <a:t>-</a:t>
            </a:r>
            <a:r>
              <a:rPr lang="nl-NL" sz="4000" dirty="0" err="1" smtClean="0">
                <a:solidFill>
                  <a:schemeClr val="accent5">
                    <a:lumMod val="50000"/>
                  </a:schemeClr>
                </a:solidFill>
              </a:rPr>
              <a:t>Yonne</a:t>
            </a:r>
            <a:r>
              <a:rPr lang="nl-NL" sz="4000" dirty="0" smtClean="0">
                <a:solidFill>
                  <a:schemeClr val="accent5">
                    <a:lumMod val="50000"/>
                  </a:schemeClr>
                </a:solidFill>
              </a:rPr>
              <a:t> </a:t>
            </a:r>
            <a:endParaRPr lang="nl-NL" sz="4000" dirty="0">
              <a:solidFill>
                <a:schemeClr val="accent5">
                  <a:lumMod val="50000"/>
                </a:schemeClr>
              </a:solidFill>
            </a:endParaRPr>
          </a:p>
        </p:txBody>
      </p:sp>
      <p:pic>
        <p:nvPicPr>
          <p:cNvPr id="6" name="Afbeelding 5"/>
          <p:cNvPicPr>
            <a:picLocks noChangeAspect="1"/>
          </p:cNvPicPr>
          <p:nvPr/>
        </p:nvPicPr>
        <p:blipFill>
          <a:blip r:embed="rId2"/>
          <a:stretch>
            <a:fillRect/>
          </a:stretch>
        </p:blipFill>
        <p:spPr>
          <a:xfrm>
            <a:off x="872836" y="2461073"/>
            <a:ext cx="4312228" cy="3462527"/>
          </a:xfrm>
          <a:prstGeom prst="rect">
            <a:avLst/>
          </a:prstGeom>
        </p:spPr>
      </p:pic>
      <p:pic>
        <p:nvPicPr>
          <p:cNvPr id="7" name="Afbeelding 6"/>
          <p:cNvPicPr>
            <a:picLocks noChangeAspect="1"/>
          </p:cNvPicPr>
          <p:nvPr/>
        </p:nvPicPr>
        <p:blipFill>
          <a:blip r:embed="rId3"/>
          <a:stretch>
            <a:fillRect/>
          </a:stretch>
        </p:blipFill>
        <p:spPr>
          <a:xfrm>
            <a:off x="5352030" y="2461073"/>
            <a:ext cx="4041970" cy="3462527"/>
          </a:xfrm>
          <a:prstGeom prst="rect">
            <a:avLst/>
          </a:prstGeom>
        </p:spPr>
      </p:pic>
      <p:sp>
        <p:nvSpPr>
          <p:cNvPr id="8" name="Tekstvak 7"/>
          <p:cNvSpPr txBox="1"/>
          <p:nvPr/>
        </p:nvSpPr>
        <p:spPr>
          <a:xfrm>
            <a:off x="5352030" y="2701223"/>
            <a:ext cx="2940627" cy="461665"/>
          </a:xfrm>
          <a:prstGeom prst="rect">
            <a:avLst/>
          </a:prstGeom>
          <a:noFill/>
        </p:spPr>
        <p:txBody>
          <a:bodyPr wrap="square" rtlCol="0">
            <a:spAutoFit/>
          </a:bodyPr>
          <a:lstStyle/>
          <a:p>
            <a:r>
              <a:rPr lang="nl-NL" sz="2400" dirty="0" smtClean="0">
                <a:solidFill>
                  <a:schemeClr val="accent5">
                    <a:lumMod val="50000"/>
                  </a:schemeClr>
                </a:solidFill>
              </a:rPr>
              <a:t>Coulanges </a:t>
            </a:r>
            <a:r>
              <a:rPr lang="nl-NL" sz="2400" dirty="0" err="1" smtClean="0">
                <a:solidFill>
                  <a:schemeClr val="accent5">
                    <a:lumMod val="50000"/>
                  </a:schemeClr>
                </a:solidFill>
              </a:rPr>
              <a:t>sur</a:t>
            </a:r>
            <a:r>
              <a:rPr lang="nl-NL" sz="2400" dirty="0" smtClean="0">
                <a:solidFill>
                  <a:schemeClr val="accent5">
                    <a:lumMod val="50000"/>
                  </a:schemeClr>
                </a:solidFill>
              </a:rPr>
              <a:t> </a:t>
            </a:r>
            <a:r>
              <a:rPr lang="nl-NL" sz="2400" dirty="0" err="1" smtClean="0">
                <a:solidFill>
                  <a:schemeClr val="accent5">
                    <a:lumMod val="50000"/>
                  </a:schemeClr>
                </a:solidFill>
              </a:rPr>
              <a:t>Yonne</a:t>
            </a:r>
            <a:endParaRPr lang="nl-NL" sz="2400" dirty="0">
              <a:solidFill>
                <a:schemeClr val="accent5">
                  <a:lumMod val="50000"/>
                </a:schemeClr>
              </a:solidFill>
            </a:endParaRPr>
          </a:p>
        </p:txBody>
      </p:sp>
      <p:sp>
        <p:nvSpPr>
          <p:cNvPr id="9" name="Tekstvak 8"/>
          <p:cNvSpPr txBox="1"/>
          <p:nvPr/>
        </p:nvSpPr>
        <p:spPr>
          <a:xfrm>
            <a:off x="3600449" y="2701224"/>
            <a:ext cx="2088573" cy="461665"/>
          </a:xfrm>
          <a:prstGeom prst="rect">
            <a:avLst/>
          </a:prstGeom>
          <a:noFill/>
        </p:spPr>
        <p:txBody>
          <a:bodyPr wrap="square" rtlCol="0">
            <a:spAutoFit/>
          </a:bodyPr>
          <a:lstStyle/>
          <a:p>
            <a:r>
              <a:rPr lang="nl-NL" sz="2400" dirty="0" smtClean="0">
                <a:solidFill>
                  <a:schemeClr val="accent5">
                    <a:lumMod val="50000"/>
                  </a:schemeClr>
                </a:solidFill>
              </a:rPr>
              <a:t>Bourgogne</a:t>
            </a:r>
            <a:endParaRPr lang="nl-NL" sz="2400" dirty="0">
              <a:solidFill>
                <a:schemeClr val="accent5">
                  <a:lumMod val="50000"/>
                </a:schemeClr>
              </a:solidFill>
            </a:endParaRPr>
          </a:p>
        </p:txBody>
      </p:sp>
      <p:sp>
        <p:nvSpPr>
          <p:cNvPr id="10" name="Tekstvak 9"/>
          <p:cNvSpPr txBox="1"/>
          <p:nvPr/>
        </p:nvSpPr>
        <p:spPr>
          <a:xfrm>
            <a:off x="9644093" y="2354883"/>
            <a:ext cx="2378189" cy="1446550"/>
          </a:xfrm>
          <a:prstGeom prst="rect">
            <a:avLst/>
          </a:prstGeom>
          <a:solidFill>
            <a:schemeClr val="tx2">
              <a:lumMod val="40000"/>
              <a:lumOff val="60000"/>
              <a:alpha val="55000"/>
            </a:schemeClr>
          </a:solidFill>
        </p:spPr>
        <p:txBody>
          <a:bodyPr wrap="square" rtlCol="0">
            <a:spAutoFit/>
          </a:bodyPr>
          <a:lstStyle/>
          <a:p>
            <a:r>
              <a:rPr lang="nl-NL" sz="2200" dirty="0" smtClean="0">
                <a:solidFill>
                  <a:srgbClr val="002060"/>
                </a:solidFill>
              </a:rPr>
              <a:t>Gelegen op slechts </a:t>
            </a:r>
          </a:p>
          <a:p>
            <a:r>
              <a:rPr lang="nl-NL" sz="2200" dirty="0" smtClean="0">
                <a:solidFill>
                  <a:srgbClr val="002060"/>
                </a:solidFill>
              </a:rPr>
              <a:t>200 km = 2 uur</a:t>
            </a:r>
          </a:p>
          <a:p>
            <a:r>
              <a:rPr lang="nl-NL" sz="2200" dirty="0">
                <a:solidFill>
                  <a:srgbClr val="002060"/>
                </a:solidFill>
              </a:rPr>
              <a:t>v</a:t>
            </a:r>
            <a:r>
              <a:rPr lang="nl-NL" sz="2200" dirty="0" smtClean="0">
                <a:solidFill>
                  <a:srgbClr val="002060"/>
                </a:solidFill>
              </a:rPr>
              <a:t>an Parijs, via de A26.</a:t>
            </a:r>
            <a:r>
              <a:rPr lang="nl-NL" dirty="0" smtClean="0">
                <a:solidFill>
                  <a:schemeClr val="bg1">
                    <a:lumMod val="95000"/>
                  </a:schemeClr>
                </a:solidFill>
              </a:rPr>
              <a:t>.</a:t>
            </a:r>
            <a:endParaRPr lang="nl-NL" dirty="0">
              <a:solidFill>
                <a:schemeClr val="bg1">
                  <a:lumMod val="95000"/>
                </a:schemeClr>
              </a:solidFill>
            </a:endParaRPr>
          </a:p>
        </p:txBody>
      </p:sp>
    </p:spTree>
    <p:extLst>
      <p:ext uri="{BB962C8B-B14F-4D97-AF65-F5344CB8AC3E}">
        <p14:creationId xmlns:p14="http://schemas.microsoft.com/office/powerpoint/2010/main" val="297203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Niveau 1, badkamer en opkamer</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8654" y="1125415"/>
            <a:ext cx="4162683" cy="5589645"/>
          </a:xfrm>
          <a:prstGeom prst="rect">
            <a:avLst/>
          </a:prstGeom>
        </p:spPr>
      </p:pic>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1528" y="2357331"/>
            <a:ext cx="2891536" cy="4357729"/>
          </a:xfrm>
          <a:prstGeom prst="rect">
            <a:avLst/>
          </a:prstGeom>
        </p:spPr>
      </p:pic>
    </p:spTree>
    <p:extLst>
      <p:ext uri="{BB962C8B-B14F-4D97-AF65-F5344CB8AC3E}">
        <p14:creationId xmlns:p14="http://schemas.microsoft.com/office/powerpoint/2010/main" val="3656696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solidFill>
                  <a:schemeClr val="accent5">
                    <a:lumMod val="50000"/>
                  </a:schemeClr>
                </a:solidFill>
                <a:latin typeface="+mn-lt"/>
                <a:ea typeface="+mn-ea"/>
                <a:cs typeface="+mn-cs"/>
              </a:rPr>
              <a:t>B</a:t>
            </a:r>
            <a:r>
              <a:rPr lang="nl-NL" sz="4000" dirty="0" smtClean="0">
                <a:solidFill>
                  <a:schemeClr val="accent5">
                    <a:lumMod val="50000"/>
                  </a:schemeClr>
                </a:solidFill>
                <a:latin typeface="+mn-lt"/>
                <a:ea typeface="+mn-ea"/>
                <a:cs typeface="+mn-cs"/>
              </a:rPr>
              <a:t>egane grond, de voormalige keuken</a:t>
            </a:r>
            <a:endParaRPr lang="nl-NL"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238" y="2005378"/>
            <a:ext cx="6142892" cy="4607169"/>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48438" y="1074649"/>
            <a:ext cx="3294041" cy="2444262"/>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4679" y="3605378"/>
            <a:ext cx="2250127" cy="3000169"/>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6608" y="3605378"/>
            <a:ext cx="1805871" cy="3007169"/>
          </a:xfrm>
          <a:prstGeom prst="rect">
            <a:avLst/>
          </a:prstGeom>
        </p:spPr>
      </p:pic>
    </p:spTree>
    <p:extLst>
      <p:ext uri="{BB962C8B-B14F-4D97-AF65-F5344CB8AC3E}">
        <p14:creationId xmlns:p14="http://schemas.microsoft.com/office/powerpoint/2010/main" val="14713056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Begane grond, bijkeuken en 3 kelders</a:t>
            </a:r>
            <a:endParaRPr lang="nl-NL"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20943" y="3570454"/>
            <a:ext cx="3865089" cy="2952289"/>
          </a:xfrm>
          <a:prstGeom prst="rect">
            <a:avLst/>
          </a:prstGeom>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623" y="3570454"/>
            <a:ext cx="2216705" cy="2955607"/>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2525" y="466344"/>
            <a:ext cx="2133507" cy="2844676"/>
          </a:xfrm>
          <a:prstGeom prst="rect">
            <a:avLst/>
          </a:prstGeom>
        </p:spPr>
      </p:pic>
      <p:pic>
        <p:nvPicPr>
          <p:cNvPr id="6" name="Afbeelding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81" y="1171736"/>
            <a:ext cx="3986919" cy="5351008"/>
          </a:xfrm>
          <a:prstGeom prst="rect">
            <a:avLst/>
          </a:prstGeom>
        </p:spPr>
      </p:pic>
      <p:pic>
        <p:nvPicPr>
          <p:cNvPr id="7" name="Afbeelding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4536" y="1175187"/>
            <a:ext cx="2847777" cy="2135833"/>
          </a:xfrm>
          <a:prstGeom prst="rect">
            <a:avLst/>
          </a:prstGeom>
        </p:spPr>
      </p:pic>
    </p:spTree>
    <p:extLst>
      <p:ext uri="{BB962C8B-B14F-4D97-AF65-F5344CB8AC3E}">
        <p14:creationId xmlns:p14="http://schemas.microsoft.com/office/powerpoint/2010/main" val="3213839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6509" y="1100013"/>
            <a:ext cx="4099307" cy="5465743"/>
          </a:xfrm>
          <a:prstGeom prst="rect">
            <a:avLst/>
          </a:prstGeom>
        </p:spPr>
      </p:pic>
      <p:sp>
        <p:nvSpPr>
          <p:cNvPr id="7" name="Titel 1"/>
          <p:cNvSpPr txBox="1">
            <a:spLocks/>
          </p:cNvSpPr>
          <p:nvPr/>
        </p:nvSpPr>
        <p:spPr>
          <a:xfrm>
            <a:off x="356481" y="292138"/>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3 trappen van steen uit de Bourgogne (1 buiten gebruik)</a:t>
            </a:r>
            <a:endParaRPr lang="nl-NL" sz="4000" dirty="0">
              <a:solidFill>
                <a:schemeClr val="accent5">
                  <a:lumMod val="50000"/>
                </a:schemeClr>
              </a:solidFill>
              <a:latin typeface="+mn-lt"/>
              <a:ea typeface="+mn-ea"/>
              <a:cs typeface="+mn-cs"/>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861" y="1100012"/>
            <a:ext cx="4099308" cy="5465743"/>
          </a:xfrm>
          <a:prstGeom prst="rect">
            <a:avLst/>
          </a:prstGeom>
        </p:spPr>
      </p:pic>
    </p:spTree>
    <p:extLst>
      <p:ext uri="{BB962C8B-B14F-4D97-AF65-F5344CB8AC3E}">
        <p14:creationId xmlns:p14="http://schemas.microsoft.com/office/powerpoint/2010/main" val="1806371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322971" y="2736945"/>
            <a:ext cx="3081245" cy="2310933"/>
          </a:xfrm>
          <a:prstGeom prst="rect">
            <a:avLst/>
          </a:prstGeom>
        </p:spPr>
      </p:pic>
      <p:pic>
        <p:nvPicPr>
          <p:cNvPr id="22" name="Afbeelding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9155456" y="597787"/>
            <a:ext cx="3290824" cy="2468118"/>
          </a:xfrm>
          <a:prstGeom prst="rect">
            <a:avLst/>
          </a:prstGeom>
        </p:spPr>
      </p:pic>
      <p:sp>
        <p:nvSpPr>
          <p:cNvPr id="2" name="Titel 1"/>
          <p:cNvSpPr txBox="1">
            <a:spLocks/>
          </p:cNvSpPr>
          <p:nvPr/>
        </p:nvSpPr>
        <p:spPr>
          <a:xfrm>
            <a:off x="356481" y="292138"/>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Tuin in bloei</a:t>
            </a:r>
            <a:endParaRPr lang="nl-NL" sz="4000" dirty="0">
              <a:solidFill>
                <a:schemeClr val="accent5">
                  <a:lumMod val="50000"/>
                </a:schemeClr>
              </a:solidFill>
              <a:latin typeface="+mn-lt"/>
              <a:ea typeface="+mn-ea"/>
              <a:cs typeface="+mn-cs"/>
            </a:endParaRPr>
          </a:p>
        </p:txBody>
      </p:sp>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6988" y="1366265"/>
            <a:ext cx="1994408" cy="1495806"/>
          </a:xfrm>
          <a:prstGeom prst="rect">
            <a:avLst/>
          </a:prstGeom>
        </p:spPr>
      </p:pic>
      <p:pic>
        <p:nvPicPr>
          <p:cNvPr id="4" name="Afbeelding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9891" y="1116963"/>
            <a:ext cx="1495807" cy="1994409"/>
          </a:xfrm>
          <a:prstGeom prst="rect">
            <a:avLst/>
          </a:prstGeom>
        </p:spPr>
      </p:pic>
      <p:pic>
        <p:nvPicPr>
          <p:cNvPr id="5" name="Afbeelding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08578" y="186435"/>
            <a:ext cx="1495807" cy="1994409"/>
          </a:xfrm>
          <a:prstGeom prst="rect">
            <a:avLst/>
          </a:prstGeom>
        </p:spPr>
      </p:pic>
      <p:pic>
        <p:nvPicPr>
          <p:cNvPr id="6" name="Afbeelding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6739" y="190346"/>
            <a:ext cx="2659212" cy="1994409"/>
          </a:xfrm>
          <a:prstGeom prst="rect">
            <a:avLst/>
          </a:prstGeom>
        </p:spPr>
      </p:pic>
      <p:pic>
        <p:nvPicPr>
          <p:cNvPr id="7" name="Afbeelding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42119" y="186434"/>
            <a:ext cx="2659212" cy="1994409"/>
          </a:xfrm>
          <a:prstGeom prst="rect">
            <a:avLst/>
          </a:prstGeom>
        </p:spPr>
      </p:pic>
      <p:pic>
        <p:nvPicPr>
          <p:cNvPr id="8" name="Afbeelding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400000">
            <a:off x="-42768" y="3474359"/>
            <a:ext cx="1985967" cy="1489475"/>
          </a:xfrm>
          <a:prstGeom prst="rect">
            <a:avLst/>
          </a:prstGeom>
        </p:spPr>
      </p:pic>
      <p:pic>
        <p:nvPicPr>
          <p:cNvPr id="9" name="Afbeelding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69022" y="3226113"/>
            <a:ext cx="2647956" cy="1985967"/>
          </a:xfrm>
          <a:prstGeom prst="rect">
            <a:avLst/>
          </a:prstGeom>
        </p:spPr>
      </p:pic>
      <p:pic>
        <p:nvPicPr>
          <p:cNvPr id="10" name="Afbeelding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400000">
            <a:off x="7301183" y="2564899"/>
            <a:ext cx="1985967" cy="1489475"/>
          </a:xfrm>
          <a:prstGeom prst="rect">
            <a:avLst/>
          </a:prstGeom>
        </p:spPr>
      </p:pic>
      <p:pic>
        <p:nvPicPr>
          <p:cNvPr id="12" name="Afbeelding 1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915740" y="2323439"/>
            <a:ext cx="1490226" cy="1986968"/>
          </a:xfrm>
          <a:prstGeom prst="rect">
            <a:avLst/>
          </a:prstGeom>
        </p:spPr>
      </p:pic>
      <p:pic>
        <p:nvPicPr>
          <p:cNvPr id="13" name="Afbeelding 1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49673" y="5057100"/>
            <a:ext cx="1344426" cy="1792568"/>
          </a:xfrm>
          <a:prstGeom prst="rect">
            <a:avLst/>
          </a:prstGeom>
        </p:spPr>
      </p:pic>
      <p:pic>
        <p:nvPicPr>
          <p:cNvPr id="14" name="Afbeelding 1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20564" y="5276900"/>
            <a:ext cx="1934844" cy="1451133"/>
          </a:xfrm>
          <a:prstGeom prst="rect">
            <a:avLst/>
          </a:prstGeom>
        </p:spPr>
      </p:pic>
      <p:pic>
        <p:nvPicPr>
          <p:cNvPr id="15" name="Afbeelding 1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5400000">
            <a:off x="3261412" y="4247476"/>
            <a:ext cx="2840507" cy="2130380"/>
          </a:xfrm>
          <a:prstGeom prst="rect">
            <a:avLst/>
          </a:prstGeom>
        </p:spPr>
      </p:pic>
      <p:pic>
        <p:nvPicPr>
          <p:cNvPr id="16" name="Afbeelding 1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14638" y="4302620"/>
            <a:ext cx="1812440" cy="2416586"/>
          </a:xfrm>
          <a:prstGeom prst="rect">
            <a:avLst/>
          </a:prstGeom>
        </p:spPr>
      </p:pic>
      <p:pic>
        <p:nvPicPr>
          <p:cNvPr id="18" name="Afbeelding 17"/>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5400000">
            <a:off x="3100139" y="2680806"/>
            <a:ext cx="3122790" cy="2342093"/>
          </a:xfrm>
          <a:prstGeom prst="rect">
            <a:avLst/>
          </a:prstGeom>
        </p:spPr>
      </p:pic>
      <p:pic>
        <p:nvPicPr>
          <p:cNvPr id="20" name="Afbeelding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5400000">
            <a:off x="5642675" y="4689126"/>
            <a:ext cx="2320092" cy="1740069"/>
          </a:xfrm>
          <a:prstGeom prst="rect">
            <a:avLst/>
          </a:prstGeom>
        </p:spPr>
      </p:pic>
      <p:pic>
        <p:nvPicPr>
          <p:cNvPr id="21" name="Afbeelding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5400000">
            <a:off x="1997803" y="5202783"/>
            <a:ext cx="1764792" cy="1323594"/>
          </a:xfrm>
          <a:prstGeom prst="rect">
            <a:avLst/>
          </a:prstGeom>
        </p:spPr>
      </p:pic>
    </p:spTree>
    <p:extLst>
      <p:ext uri="{BB962C8B-B14F-4D97-AF65-F5344CB8AC3E}">
        <p14:creationId xmlns:p14="http://schemas.microsoft.com/office/powerpoint/2010/main" val="3658358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Coulanges sur Yonne</a:t>
            </a:r>
            <a:endParaRPr lang="fr-FR" sz="4000" dirty="0">
              <a:solidFill>
                <a:schemeClr val="accent5">
                  <a:lumMod val="50000"/>
                </a:schemeClr>
              </a:solidFill>
              <a:latin typeface="+mn-lt"/>
              <a:ea typeface="+mn-ea"/>
              <a:cs typeface="+mn-cs"/>
            </a:endParaRPr>
          </a:p>
        </p:txBody>
      </p:sp>
      <p:sp>
        <p:nvSpPr>
          <p:cNvPr id="6" name="Rechthoek 5"/>
          <p:cNvSpPr/>
          <p:nvPr/>
        </p:nvSpPr>
        <p:spPr>
          <a:xfrm>
            <a:off x="234834" y="1159317"/>
            <a:ext cx="11813973" cy="769441"/>
          </a:xfrm>
          <a:prstGeom prst="rect">
            <a:avLst/>
          </a:prstGeom>
        </p:spPr>
        <p:txBody>
          <a:bodyPr wrap="square">
            <a:spAutoFit/>
          </a:bodyPr>
          <a:lstStyle/>
          <a:p>
            <a:r>
              <a:rPr lang="nl-NL" sz="2200" dirty="0" smtClean="0">
                <a:solidFill>
                  <a:schemeClr val="accent1">
                    <a:lumMod val="50000"/>
                  </a:schemeClr>
                </a:solidFill>
                <a:latin typeface="+mj-lt"/>
              </a:rPr>
              <a:t>Dorp met basis winkels en diensten, apotheek, school, kinderopvang, medisch centrum, postkantoor</a:t>
            </a:r>
            <a:r>
              <a:rPr lang="nl-NL" sz="2200" dirty="0">
                <a:solidFill>
                  <a:schemeClr val="accent1">
                    <a:lumMod val="50000"/>
                  </a:schemeClr>
                </a:solidFill>
                <a:latin typeface="+mj-lt"/>
              </a:rPr>
              <a:t> </a:t>
            </a:r>
            <a:r>
              <a:rPr lang="nl-NL" sz="2200" dirty="0" smtClean="0">
                <a:solidFill>
                  <a:schemeClr val="accent1">
                    <a:lumMod val="50000"/>
                  </a:schemeClr>
                </a:solidFill>
                <a:latin typeface="+mj-lt"/>
              </a:rPr>
              <a:t>en station. Het is gelegen aan de </a:t>
            </a:r>
            <a:r>
              <a:rPr lang="nl-NL" sz="2200" dirty="0" err="1" smtClean="0">
                <a:solidFill>
                  <a:schemeClr val="accent1">
                    <a:lumMod val="50000"/>
                  </a:schemeClr>
                </a:solidFill>
                <a:latin typeface="+mj-lt"/>
              </a:rPr>
              <a:t>Yonne</a:t>
            </a:r>
            <a:r>
              <a:rPr lang="nl-NL" sz="2200" dirty="0" smtClean="0">
                <a:solidFill>
                  <a:schemeClr val="accent1">
                    <a:lumMod val="50000"/>
                  </a:schemeClr>
                </a:solidFill>
                <a:latin typeface="+mj-lt"/>
              </a:rPr>
              <a:t> en het kanaal van </a:t>
            </a:r>
            <a:r>
              <a:rPr lang="nl-NL" sz="2200" dirty="0" err="1" smtClean="0">
                <a:solidFill>
                  <a:schemeClr val="accent1">
                    <a:lumMod val="50000"/>
                  </a:schemeClr>
                </a:solidFill>
                <a:latin typeface="+mj-lt"/>
              </a:rPr>
              <a:t>Nivernais</a:t>
            </a:r>
            <a:r>
              <a:rPr lang="nl-NL" sz="2200" dirty="0" smtClean="0">
                <a:solidFill>
                  <a:schemeClr val="accent1">
                    <a:lumMod val="50000"/>
                  </a:schemeClr>
                </a:solidFill>
                <a:latin typeface="+mj-lt"/>
              </a:rPr>
              <a:t>. Klein strandje met paviljoen.</a:t>
            </a:r>
            <a:endParaRPr lang="nl-NL" sz="2200" dirty="0">
              <a:solidFill>
                <a:schemeClr val="accent1">
                  <a:lumMod val="50000"/>
                </a:schemeClr>
              </a:solidFill>
              <a:latin typeface="+mj-lt"/>
            </a:endParaRPr>
          </a:p>
        </p:txBody>
      </p:sp>
      <p:pic>
        <p:nvPicPr>
          <p:cNvPr id="9" name="Afbeelding 8"/>
          <p:cNvPicPr>
            <a:picLocks noChangeAspect="1"/>
          </p:cNvPicPr>
          <p:nvPr/>
        </p:nvPicPr>
        <p:blipFill>
          <a:blip r:embed="rId2"/>
          <a:stretch>
            <a:fillRect/>
          </a:stretch>
        </p:blipFill>
        <p:spPr>
          <a:xfrm>
            <a:off x="7796642" y="4299646"/>
            <a:ext cx="4252166" cy="2319363"/>
          </a:xfrm>
          <a:prstGeom prst="rect">
            <a:avLst/>
          </a:prstGeom>
        </p:spPr>
      </p:pic>
      <p:pic>
        <p:nvPicPr>
          <p:cNvPr id="10" name="Afbeelding 9"/>
          <p:cNvPicPr>
            <a:picLocks noChangeAspect="1"/>
          </p:cNvPicPr>
          <p:nvPr/>
        </p:nvPicPr>
        <p:blipFill>
          <a:blip r:embed="rId3"/>
          <a:stretch>
            <a:fillRect/>
          </a:stretch>
        </p:blipFill>
        <p:spPr>
          <a:xfrm>
            <a:off x="7772981" y="2556165"/>
            <a:ext cx="4275827" cy="1600199"/>
          </a:xfrm>
          <a:prstGeom prst="rect">
            <a:avLst/>
          </a:prstGeom>
        </p:spPr>
      </p:pic>
      <p:pic>
        <p:nvPicPr>
          <p:cNvPr id="11" name="Afbeelding 10"/>
          <p:cNvPicPr>
            <a:picLocks noChangeAspect="1"/>
          </p:cNvPicPr>
          <p:nvPr/>
        </p:nvPicPr>
        <p:blipFill>
          <a:blip r:embed="rId4"/>
          <a:stretch>
            <a:fillRect/>
          </a:stretch>
        </p:blipFill>
        <p:spPr>
          <a:xfrm>
            <a:off x="4977833" y="2556165"/>
            <a:ext cx="2663886" cy="4062844"/>
          </a:xfrm>
          <a:prstGeom prst="rect">
            <a:avLst/>
          </a:prstGeom>
        </p:spPr>
      </p:pic>
      <p:pic>
        <p:nvPicPr>
          <p:cNvPr id="12" name="Afbeelding 11"/>
          <p:cNvPicPr>
            <a:picLocks noChangeAspect="1"/>
          </p:cNvPicPr>
          <p:nvPr/>
        </p:nvPicPr>
        <p:blipFill>
          <a:blip r:embed="rId5"/>
          <a:stretch>
            <a:fillRect/>
          </a:stretch>
        </p:blipFill>
        <p:spPr>
          <a:xfrm>
            <a:off x="123695" y="2576945"/>
            <a:ext cx="4699216" cy="2047010"/>
          </a:xfrm>
          <a:prstGeom prst="rect">
            <a:avLst/>
          </a:prstGeom>
        </p:spPr>
      </p:pic>
      <p:pic>
        <p:nvPicPr>
          <p:cNvPr id="13" name="Afbeelding 12"/>
          <p:cNvPicPr>
            <a:picLocks noChangeAspect="1"/>
          </p:cNvPicPr>
          <p:nvPr/>
        </p:nvPicPr>
        <p:blipFill>
          <a:blip r:embed="rId6"/>
          <a:stretch>
            <a:fillRect/>
          </a:stretch>
        </p:blipFill>
        <p:spPr>
          <a:xfrm>
            <a:off x="154723" y="4769428"/>
            <a:ext cx="4668187" cy="1848672"/>
          </a:xfrm>
          <a:prstGeom prst="rect">
            <a:avLst/>
          </a:prstGeom>
        </p:spPr>
      </p:pic>
    </p:spTree>
    <p:extLst>
      <p:ext uri="{BB962C8B-B14F-4D97-AF65-F5344CB8AC3E}">
        <p14:creationId xmlns:p14="http://schemas.microsoft.com/office/powerpoint/2010/main" val="1437205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512345" y="136275"/>
            <a:ext cx="11437618" cy="73472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4000" dirty="0" smtClean="0">
                <a:solidFill>
                  <a:schemeClr val="accent5">
                    <a:lumMod val="50000"/>
                  </a:schemeClr>
                </a:solidFill>
                <a:latin typeface="+mn-lt"/>
                <a:ea typeface="+mn-ea"/>
                <a:cs typeface="+mn-cs"/>
              </a:rPr>
              <a:t>Partir c’est mourir un peu</a:t>
            </a:r>
            <a:endParaRPr lang="fr-FR" sz="4000" dirty="0">
              <a:solidFill>
                <a:schemeClr val="accent5">
                  <a:lumMod val="50000"/>
                </a:schemeClr>
              </a:solidFill>
              <a:latin typeface="+mn-lt"/>
              <a:ea typeface="+mn-ea"/>
              <a:cs typeface="+mn-cs"/>
            </a:endParaRPr>
          </a:p>
        </p:txBody>
      </p:sp>
      <p:pic>
        <p:nvPicPr>
          <p:cNvPr id="8" name="Afbeelding 7"/>
          <p:cNvPicPr>
            <a:picLocks noChangeAspect="1"/>
          </p:cNvPicPr>
          <p:nvPr/>
        </p:nvPicPr>
        <p:blipFill>
          <a:blip r:embed="rId2"/>
          <a:stretch>
            <a:fillRect/>
          </a:stretch>
        </p:blipFill>
        <p:spPr>
          <a:xfrm>
            <a:off x="7360533" y="1603941"/>
            <a:ext cx="4122777" cy="1615580"/>
          </a:xfrm>
          <a:prstGeom prst="rect">
            <a:avLst/>
          </a:prstGeom>
        </p:spPr>
      </p:pic>
      <p:sp>
        <p:nvSpPr>
          <p:cNvPr id="5" name="Tekstvak 3"/>
          <p:cNvSpPr txBox="1"/>
          <p:nvPr/>
        </p:nvSpPr>
        <p:spPr>
          <a:xfrm>
            <a:off x="661812" y="1603941"/>
            <a:ext cx="5226627" cy="4801314"/>
          </a:xfrm>
          <a:prstGeom prst="rect">
            <a:avLst/>
          </a:prstGeom>
          <a:solidFill>
            <a:schemeClr val="accent1">
              <a:lumMod val="40000"/>
              <a:lumOff val="60000"/>
              <a:alpha val="82000"/>
            </a:schemeClr>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smtClean="0">
                <a:latin typeface="+mj-lt"/>
              </a:rPr>
              <a:t>Toen wij dit huis in 2017 kochten, was het de bedoeling om er onze vakanties door te brengen.</a:t>
            </a:r>
          </a:p>
          <a:p>
            <a:r>
              <a:rPr lang="nl-NL" dirty="0" smtClean="0">
                <a:latin typeface="+mj-lt"/>
              </a:rPr>
              <a:t>Het werd veel meer dan dat. </a:t>
            </a:r>
          </a:p>
          <a:p>
            <a:r>
              <a:rPr lang="nl-NL" dirty="0" smtClean="0">
                <a:latin typeface="+mj-lt"/>
              </a:rPr>
              <a:t>Vanaf het begin tot nu toe, verblijven wij bijna even veel tijd in Coulanges als op ons adres in Nederland. Het huis en de omgeving heeft ons zeer gegrepen en we proberen zo vaak mogelijk in dit huis te zijn waar we zo verliefd op werden.</a:t>
            </a:r>
          </a:p>
          <a:p>
            <a:r>
              <a:rPr lang="nl-NL" dirty="0" smtClean="0">
                <a:latin typeface="+mj-lt"/>
              </a:rPr>
              <a:t>Het was een genot het huis, de oude dame, te onderhouden en te koesteren. Het huis gaf ons alle seizoenen veel plezier, warmte of juist verkoeling en geborgen veiligheid. We hebben veel familie en vrienden op bezoek gehad, die allen even lovend waren. </a:t>
            </a:r>
            <a:r>
              <a:rPr lang="nl-NL" dirty="0">
                <a:latin typeface="+mj-lt"/>
              </a:rPr>
              <a:t>Hoe jammer is het dat we het huis niet mee kunnen nemen. Wij wensen </a:t>
            </a:r>
            <a:r>
              <a:rPr lang="nl-NL" dirty="0" smtClean="0">
                <a:latin typeface="+mj-lt"/>
              </a:rPr>
              <a:t>dat de </a:t>
            </a:r>
            <a:r>
              <a:rPr lang="nl-NL" dirty="0">
                <a:latin typeface="+mj-lt"/>
              </a:rPr>
              <a:t>nieuwe bewoners net zo veel plezier </a:t>
            </a:r>
            <a:r>
              <a:rPr lang="nl-NL" dirty="0" smtClean="0">
                <a:latin typeface="+mj-lt"/>
              </a:rPr>
              <a:t>beleven </a:t>
            </a:r>
            <a:r>
              <a:rPr lang="nl-NL" dirty="0">
                <a:latin typeface="+mj-lt"/>
              </a:rPr>
              <a:t>aan het huis als </a:t>
            </a:r>
            <a:r>
              <a:rPr lang="nl-NL" dirty="0" smtClean="0">
                <a:latin typeface="+mj-lt"/>
              </a:rPr>
              <a:t>wij. </a:t>
            </a:r>
          </a:p>
          <a:p>
            <a:r>
              <a:rPr lang="nl-NL" dirty="0" smtClean="0">
                <a:latin typeface="+mj-lt"/>
              </a:rPr>
              <a:t>We laven ons aan de foto’s en de blijvende herinnering</a:t>
            </a:r>
            <a:endParaRPr lang="nl-NL" dirty="0">
              <a:latin typeface="+mj-lt"/>
            </a:endParaRPr>
          </a:p>
        </p:txBody>
      </p:sp>
    </p:spTree>
    <p:extLst>
      <p:ext uri="{BB962C8B-B14F-4D97-AF65-F5344CB8AC3E}">
        <p14:creationId xmlns:p14="http://schemas.microsoft.com/office/powerpoint/2010/main" val="1756437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342901" y="2664770"/>
            <a:ext cx="4522281" cy="2403649"/>
          </a:xfrm>
          <a:prstGeom prst="rect">
            <a:avLst/>
          </a:prstGeom>
        </p:spPr>
      </p:pic>
      <p:sp>
        <p:nvSpPr>
          <p:cNvPr id="3" name="Titel 1"/>
          <p:cNvSpPr txBox="1">
            <a:spLocks/>
          </p:cNvSpPr>
          <p:nvPr/>
        </p:nvSpPr>
        <p:spPr>
          <a:xfrm>
            <a:off x="494607" y="477982"/>
            <a:ext cx="11437618" cy="734724"/>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Kadasterkaart, perceel 310, glooiend, oppervlak 1180 m</a:t>
            </a:r>
            <a:r>
              <a:rPr lang="nl-NL" sz="4000" baseline="30000" dirty="0" smtClean="0">
                <a:solidFill>
                  <a:schemeClr val="accent5">
                    <a:lumMod val="50000"/>
                  </a:schemeClr>
                </a:solidFill>
                <a:latin typeface="+mn-lt"/>
                <a:ea typeface="+mn-ea"/>
                <a:cs typeface="+mn-cs"/>
              </a:rPr>
              <a:t>2</a:t>
            </a:r>
            <a:r>
              <a:rPr lang="nl-NL" sz="4000" dirty="0" smtClean="0">
                <a:solidFill>
                  <a:schemeClr val="accent5">
                    <a:lumMod val="50000"/>
                  </a:schemeClr>
                </a:solidFill>
                <a:latin typeface="+mn-lt"/>
                <a:ea typeface="+mn-ea"/>
                <a:cs typeface="+mn-cs"/>
              </a:rPr>
              <a:t>.</a:t>
            </a:r>
            <a:endParaRPr lang="nl-NL" sz="4000" dirty="0">
              <a:solidFill>
                <a:schemeClr val="accent5">
                  <a:lumMod val="50000"/>
                </a:schemeClr>
              </a:solidFill>
              <a:latin typeface="+mn-lt"/>
              <a:ea typeface="+mn-ea"/>
              <a:cs typeface="+mn-cs"/>
            </a:endParaRPr>
          </a:p>
        </p:txBody>
      </p:sp>
      <p:pic>
        <p:nvPicPr>
          <p:cNvPr id="4" name="Afbeelding 3" descr="C:\Users\Michel\AppData\Local\Microsoft\Windows\INetCache\Content.Outlook\CP879F86\potageretremparts.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5153" y="2664770"/>
            <a:ext cx="3098194" cy="2403649"/>
          </a:xfrm>
          <a:prstGeom prst="rect">
            <a:avLst/>
          </a:prstGeom>
          <a:noFill/>
          <a:ln>
            <a:noFill/>
          </a:ln>
        </p:spPr>
      </p:pic>
      <p:pic>
        <p:nvPicPr>
          <p:cNvPr id="5" name="Afbeelding 4" descr="C:\Users\Michel\Pictures\iCloud Photos\Downloads\IMG_0209.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63318" y="2664770"/>
            <a:ext cx="3768907" cy="2403649"/>
          </a:xfrm>
          <a:prstGeom prst="rect">
            <a:avLst/>
          </a:prstGeom>
          <a:noFill/>
          <a:ln>
            <a:noFill/>
          </a:ln>
        </p:spPr>
      </p:pic>
      <p:sp>
        <p:nvSpPr>
          <p:cNvPr id="6" name="Rectangle 1"/>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nl-NL" sz="1800" b="0" i="0" u="none" strike="noStrike" cap="none" normalizeH="0" baseline="0" dirty="0" smtClean="0">
              <a:ln>
                <a:noFill/>
              </a:ln>
              <a:solidFill>
                <a:schemeClr val="tx1"/>
              </a:solidFill>
              <a:effectLst/>
              <a:latin typeface="Arial" panose="020B0604020202020204" pitchFamily="34" charset="0"/>
            </a:endParaRPr>
          </a:p>
        </p:txBody>
      </p:sp>
      <p:sp>
        <p:nvSpPr>
          <p:cNvPr id="7" name="Titel 1"/>
          <p:cNvSpPr txBox="1">
            <a:spLocks/>
          </p:cNvSpPr>
          <p:nvPr/>
        </p:nvSpPr>
        <p:spPr>
          <a:xfrm>
            <a:off x="342901" y="5288973"/>
            <a:ext cx="11589324" cy="1336066"/>
          </a:xfrm>
          <a:prstGeom prst="rect">
            <a:avLst/>
          </a:prstGeom>
          <a:solidFill>
            <a:schemeClr val="accent6">
              <a:lumMod val="75000"/>
              <a:alpha val="58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eaLnBrk="0" fontAlgn="base" hangingPunct="0">
              <a:lnSpc>
                <a:spcPct val="100000"/>
              </a:lnSpc>
              <a:spcAft>
                <a:spcPct val="0"/>
              </a:spcAft>
            </a:pPr>
            <a:r>
              <a:rPr lang="nl-NL" altLang="nl-NL" sz="2800" dirty="0">
                <a:solidFill>
                  <a:schemeClr val="bg1"/>
                </a:solidFill>
                <a:latin typeface="+mn-lt"/>
                <a:ea typeface="+mn-ea"/>
                <a:cs typeface="+mn-cs"/>
              </a:rPr>
              <a:t>Dankzij de </a:t>
            </a:r>
            <a:r>
              <a:rPr lang="nl-NL" altLang="nl-NL" sz="2800" dirty="0" smtClean="0">
                <a:solidFill>
                  <a:schemeClr val="bg1"/>
                </a:solidFill>
                <a:latin typeface="+mn-lt"/>
                <a:ea typeface="+mn-ea"/>
                <a:cs typeface="+mn-cs"/>
              </a:rPr>
              <a:t>verhoogde ligging</a:t>
            </a:r>
            <a:r>
              <a:rPr lang="nl-NL" altLang="nl-NL" sz="2800" dirty="0">
                <a:solidFill>
                  <a:schemeClr val="bg1"/>
                </a:solidFill>
                <a:latin typeface="+mn-lt"/>
                <a:ea typeface="+mn-ea"/>
                <a:cs typeface="+mn-cs"/>
              </a:rPr>
              <a:t>, teruggetrokken van de weg, heerst er bij het huis een serene sfeer. Dat geldt ook voor de tuin, die </a:t>
            </a:r>
            <a:r>
              <a:rPr lang="nl-NL" altLang="nl-NL" sz="2800" dirty="0" smtClean="0">
                <a:solidFill>
                  <a:schemeClr val="bg1"/>
                </a:solidFill>
                <a:latin typeface="+mn-lt"/>
                <a:ea typeface="+mn-ea"/>
                <a:cs typeface="+mn-cs"/>
              </a:rPr>
              <a:t>wordt omgeven </a:t>
            </a:r>
            <a:r>
              <a:rPr lang="nl-NL" altLang="nl-NL" sz="2800" dirty="0">
                <a:solidFill>
                  <a:schemeClr val="bg1"/>
                </a:solidFill>
                <a:latin typeface="+mn-lt"/>
                <a:ea typeface="+mn-ea"/>
                <a:cs typeface="+mn-cs"/>
              </a:rPr>
              <a:t>door een stenen muur. Een sfeer van rust en intimiteit op slechts 140 m van de </a:t>
            </a:r>
            <a:r>
              <a:rPr lang="nl-NL" altLang="nl-NL" sz="2800" dirty="0" smtClean="0">
                <a:solidFill>
                  <a:schemeClr val="bg1"/>
                </a:solidFill>
                <a:latin typeface="+mn-lt"/>
                <a:ea typeface="+mn-ea"/>
                <a:cs typeface="+mn-cs"/>
              </a:rPr>
              <a:t>kerk</a:t>
            </a:r>
            <a:r>
              <a:rPr lang="fr-FR" altLang="nl-NL" sz="2800" dirty="0" smtClean="0">
                <a:solidFill>
                  <a:schemeClr val="bg1"/>
                </a:solidFill>
                <a:latin typeface="+mn-lt"/>
                <a:ea typeface="+mn-ea"/>
                <a:cs typeface="+mn-cs"/>
              </a:rPr>
              <a:t>. </a:t>
            </a:r>
            <a:endParaRPr lang="fr-FR" altLang="nl-NL" sz="2800" dirty="0">
              <a:solidFill>
                <a:schemeClr val="bg1"/>
              </a:solidFill>
              <a:latin typeface="+mn-lt"/>
              <a:ea typeface="+mn-ea"/>
              <a:cs typeface="+mn-cs"/>
            </a:endParaRPr>
          </a:p>
        </p:txBody>
      </p:sp>
    </p:spTree>
    <p:extLst>
      <p:ext uri="{BB962C8B-B14F-4D97-AF65-F5344CB8AC3E}">
        <p14:creationId xmlns:p14="http://schemas.microsoft.com/office/powerpoint/2010/main" val="2516230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7571" y="365125"/>
            <a:ext cx="6020493" cy="1036061"/>
          </a:xfrm>
        </p:spPr>
        <p:txBody>
          <a:bodyPr>
            <a:normAutofit/>
          </a:bodyPr>
          <a:lstStyle/>
          <a:p>
            <a:r>
              <a:rPr lang="nl-NL" sz="4000" dirty="0" smtClean="0">
                <a:solidFill>
                  <a:schemeClr val="accent5">
                    <a:lumMod val="50000"/>
                  </a:schemeClr>
                </a:solidFill>
                <a:latin typeface="+mn-lt"/>
                <a:ea typeface="+mn-ea"/>
                <a:cs typeface="+mn-cs"/>
              </a:rPr>
              <a:t>Voor- en achtergevel</a:t>
            </a:r>
            <a:endParaRPr lang="nl-NL" sz="4000" dirty="0">
              <a:solidFill>
                <a:schemeClr val="accent5">
                  <a:lumMod val="50000"/>
                </a:schemeClr>
              </a:solidFill>
              <a:latin typeface="+mn-lt"/>
              <a:ea typeface="+mn-ea"/>
              <a:cs typeface="+mn-cs"/>
            </a:endParaRPr>
          </a:p>
        </p:txBody>
      </p:sp>
      <p:pic>
        <p:nvPicPr>
          <p:cNvPr id="8" name="Afbeelding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571" y="1714182"/>
            <a:ext cx="6797040" cy="4937760"/>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636726" y="1297427"/>
            <a:ext cx="6119446" cy="4589585"/>
          </a:xfrm>
          <a:prstGeom prst="rect">
            <a:avLst/>
          </a:prstGeom>
        </p:spPr>
      </p:pic>
    </p:spTree>
    <p:extLst>
      <p:ext uri="{BB962C8B-B14F-4D97-AF65-F5344CB8AC3E}">
        <p14:creationId xmlns:p14="http://schemas.microsoft.com/office/powerpoint/2010/main" val="2331204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891" y="1423553"/>
            <a:ext cx="6511636" cy="4883727"/>
          </a:xfrm>
          <a:prstGeom prst="rect">
            <a:avLst/>
          </a:prstGeom>
        </p:spPr>
      </p:pic>
      <p:sp>
        <p:nvSpPr>
          <p:cNvPr id="5" name="Titel 1"/>
          <p:cNvSpPr txBox="1">
            <a:spLocks/>
          </p:cNvSpPr>
          <p:nvPr/>
        </p:nvSpPr>
        <p:spPr>
          <a:xfrm>
            <a:off x="524256" y="343019"/>
            <a:ext cx="11667744" cy="7139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Gevel aan kant Boulevard </a:t>
            </a:r>
            <a:r>
              <a:rPr lang="nl-NL" sz="4000" dirty="0" err="1" smtClean="0">
                <a:solidFill>
                  <a:schemeClr val="accent5">
                    <a:lumMod val="50000"/>
                  </a:schemeClr>
                </a:solidFill>
                <a:latin typeface="+mn-lt"/>
                <a:ea typeface="+mn-ea"/>
                <a:cs typeface="+mn-cs"/>
              </a:rPr>
              <a:t>Calvaire</a:t>
            </a:r>
            <a:r>
              <a:rPr lang="nl-NL" sz="4000" dirty="0" smtClean="0">
                <a:solidFill>
                  <a:schemeClr val="accent5">
                    <a:lumMod val="50000"/>
                  </a:schemeClr>
                </a:solidFill>
                <a:latin typeface="+mn-lt"/>
                <a:ea typeface="+mn-ea"/>
                <a:cs typeface="+mn-cs"/>
              </a:rPr>
              <a:t>, voordeur</a:t>
            </a:r>
            <a:endParaRPr lang="nl-NL" sz="4000" dirty="0">
              <a:solidFill>
                <a:schemeClr val="accent5">
                  <a:lumMod val="50000"/>
                </a:schemeClr>
              </a:solidFill>
              <a:latin typeface="+mn-lt"/>
              <a:ea typeface="+mn-ea"/>
              <a:cs typeface="+mn-cs"/>
            </a:endParaRPr>
          </a:p>
        </p:txBody>
      </p:sp>
      <p:pic>
        <p:nvPicPr>
          <p:cNvPr id="2" name="Afbeelding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8426" y="1423553"/>
            <a:ext cx="3317669" cy="4883727"/>
          </a:xfrm>
          <a:prstGeom prst="rect">
            <a:avLst/>
          </a:prstGeom>
        </p:spPr>
      </p:pic>
    </p:spTree>
    <p:extLst>
      <p:ext uri="{BB962C8B-B14F-4D97-AF65-F5344CB8AC3E}">
        <p14:creationId xmlns:p14="http://schemas.microsoft.com/office/powerpoint/2010/main" val="2948568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19096"/>
            <a:ext cx="12192000" cy="5738904"/>
          </a:xfrm>
          <a:prstGeom prst="rect">
            <a:avLst/>
          </a:prstGeom>
        </p:spPr>
      </p:pic>
      <p:sp>
        <p:nvSpPr>
          <p:cNvPr id="5"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Goed onderhouden stuc- en schilderwerk</a:t>
            </a:r>
            <a:endParaRPr lang="nl-NL" sz="4000" dirty="0">
              <a:solidFill>
                <a:schemeClr val="accent5">
                  <a:lumMod val="50000"/>
                </a:schemeClr>
              </a:solidFill>
              <a:latin typeface="+mn-lt"/>
              <a:ea typeface="+mn-ea"/>
              <a:cs typeface="+mn-cs"/>
            </a:endParaRPr>
          </a:p>
        </p:txBody>
      </p:sp>
    </p:spTree>
    <p:extLst>
      <p:ext uri="{BB962C8B-B14F-4D97-AF65-F5344CB8AC3E}">
        <p14:creationId xmlns:p14="http://schemas.microsoft.com/office/powerpoint/2010/main" val="3221673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46808" y="176645"/>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Beschrijving</a:t>
            </a:r>
            <a:endParaRPr lang="nl-NL" sz="4000" dirty="0">
              <a:solidFill>
                <a:schemeClr val="accent5">
                  <a:lumMod val="50000"/>
                </a:schemeClr>
              </a:solidFill>
              <a:latin typeface="+mn-lt"/>
              <a:ea typeface="+mn-ea"/>
              <a:cs typeface="+mn-cs"/>
            </a:endParaRPr>
          </a:p>
        </p:txBody>
      </p:sp>
      <p:sp>
        <p:nvSpPr>
          <p:cNvPr id="7" name="Tekstvak 6"/>
          <p:cNvSpPr txBox="1"/>
          <p:nvPr/>
        </p:nvSpPr>
        <p:spPr>
          <a:xfrm>
            <a:off x="446808" y="1070264"/>
            <a:ext cx="5133109" cy="5355312"/>
          </a:xfrm>
          <a:prstGeom prst="rect">
            <a:avLst/>
          </a:prstGeom>
          <a:solidFill>
            <a:schemeClr val="tx2">
              <a:lumMod val="40000"/>
              <a:lumOff val="60000"/>
              <a:alpha val="82000"/>
            </a:schemeClr>
          </a:solidFill>
        </p:spPr>
        <p:txBody>
          <a:bodyPr wrap="square" rtlCol="0">
            <a:spAutoFit/>
          </a:bodyPr>
          <a:lstStyle/>
          <a:p>
            <a:r>
              <a:rPr lang="nl-NL" dirty="0" smtClean="0">
                <a:solidFill>
                  <a:srgbClr val="C00000"/>
                </a:solidFill>
                <a:latin typeface="+mj-lt"/>
              </a:rPr>
              <a:t>Bouwkundig</a:t>
            </a:r>
          </a:p>
          <a:p>
            <a:endParaRPr lang="nl-NL" dirty="0" smtClean="0">
              <a:solidFill>
                <a:srgbClr val="C00000"/>
              </a:solidFill>
              <a:latin typeface="+mj-lt"/>
            </a:endParaRPr>
          </a:p>
          <a:p>
            <a:pPr marL="285750" indent="-285750">
              <a:buFont typeface="Arial" panose="020B0604020202020204" pitchFamily="34" charset="0"/>
              <a:buChar char="•"/>
            </a:pPr>
            <a:r>
              <a:rPr lang="nl-NL" dirty="0" smtClean="0">
                <a:solidFill>
                  <a:srgbClr val="002060"/>
                </a:solidFill>
                <a:latin typeface="+mj-lt"/>
              </a:rPr>
              <a:t>Stenen huis, direct bewoonbaar als primaire of secundaire woning.</a:t>
            </a:r>
          </a:p>
          <a:p>
            <a:pPr marL="285750" indent="-285750">
              <a:buFont typeface="Arial" panose="020B0604020202020204" pitchFamily="34" charset="0"/>
              <a:buChar char="•"/>
            </a:pPr>
            <a:r>
              <a:rPr lang="nl-NL" dirty="0" smtClean="0">
                <a:solidFill>
                  <a:srgbClr val="002060"/>
                </a:solidFill>
                <a:latin typeface="+mj-lt"/>
              </a:rPr>
              <a:t>Gekleurd cement-stuc in uitstekende staat</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3 Trappen van steen uit de Bourgogne</a:t>
            </a:r>
          </a:p>
          <a:p>
            <a:pPr marL="285750" indent="-285750">
              <a:buFont typeface="Arial" panose="020B0604020202020204" pitchFamily="34" charset="0"/>
              <a:buChar char="•"/>
            </a:pPr>
            <a:r>
              <a:rPr lang="nl-NL" i="0" dirty="0" smtClean="0">
                <a:solidFill>
                  <a:srgbClr val="002060"/>
                </a:solidFill>
                <a:effectLst/>
                <a:latin typeface="+mj-lt"/>
              </a:rPr>
              <a:t>5 Slaapkamers </a:t>
            </a:r>
            <a:r>
              <a:rPr lang="nl-NL" dirty="0">
                <a:solidFill>
                  <a:srgbClr val="002060"/>
                </a:solidFill>
                <a:latin typeface="+mj-lt"/>
              </a:rPr>
              <a:t>/</a:t>
            </a:r>
            <a:r>
              <a:rPr lang="nl-NL" dirty="0" smtClean="0">
                <a:solidFill>
                  <a:srgbClr val="002060"/>
                </a:solidFill>
                <a:latin typeface="+mj-lt"/>
              </a:rPr>
              <a:t> 8 </a:t>
            </a:r>
            <a:r>
              <a:rPr lang="nl-NL" dirty="0">
                <a:solidFill>
                  <a:srgbClr val="002060"/>
                </a:solidFill>
                <a:latin typeface="+mj-lt"/>
              </a:rPr>
              <a:t>ruimtes </a:t>
            </a:r>
            <a:r>
              <a:rPr lang="nl-NL" i="0" dirty="0" smtClean="0">
                <a:solidFill>
                  <a:srgbClr val="002060"/>
                </a:solidFill>
                <a:effectLst/>
                <a:latin typeface="+mj-lt"/>
              </a:rPr>
              <a:t>op 3 niveaus </a:t>
            </a:r>
          </a:p>
          <a:p>
            <a:pPr marL="285750" indent="-285750">
              <a:buFont typeface="Arial" panose="020B0604020202020204" pitchFamily="34" charset="0"/>
              <a:buChar char="•"/>
            </a:pPr>
            <a:r>
              <a:rPr lang="nl-NL" i="0" dirty="0" smtClean="0">
                <a:solidFill>
                  <a:srgbClr val="002060"/>
                </a:solidFill>
                <a:effectLst/>
                <a:latin typeface="+mj-lt"/>
              </a:rPr>
              <a:t>Woonkamer en salon van 41 m</a:t>
            </a:r>
            <a:r>
              <a:rPr lang="nl-NL" i="0" baseline="30000" dirty="0" smtClean="0">
                <a:solidFill>
                  <a:srgbClr val="002060"/>
                </a:solidFill>
                <a:effectLst/>
                <a:latin typeface="+mj-lt"/>
              </a:rPr>
              <a:t>2</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5 Schoorstenen, waarvan 3 met antieke kachel en een met RVS dubbelwandige kachelpijp.</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Bijkeuken, werkplaats, 2 </a:t>
            </a:r>
            <a:r>
              <a:rPr lang="nl-NL" i="0" dirty="0" smtClean="0">
                <a:solidFill>
                  <a:srgbClr val="002060"/>
                </a:solidFill>
                <a:effectLst/>
                <a:latin typeface="+mj-lt"/>
              </a:rPr>
              <a:t>kelders</a:t>
            </a:r>
          </a:p>
          <a:p>
            <a:pPr marL="285750" indent="-285750">
              <a:buFont typeface="Arial" panose="020B0604020202020204" pitchFamily="34" charset="0"/>
              <a:buChar char="•"/>
            </a:pPr>
            <a:r>
              <a:rPr lang="nl-NL" dirty="0" smtClean="0">
                <a:solidFill>
                  <a:srgbClr val="002060"/>
                </a:solidFill>
                <a:latin typeface="+mj-lt"/>
              </a:rPr>
              <a:t>Kamers met royale hoogtes</a:t>
            </a:r>
            <a:endParaRPr lang="nl-NL" i="0" dirty="0" smtClean="0">
              <a:solidFill>
                <a:srgbClr val="002060"/>
              </a:solidFill>
              <a:effectLst/>
              <a:latin typeface="+mj-lt"/>
            </a:endParaRPr>
          </a:p>
          <a:p>
            <a:pPr marL="285750" indent="-285750">
              <a:buFont typeface="Arial" panose="020B0604020202020204" pitchFamily="34" charset="0"/>
              <a:buChar char="•"/>
            </a:pPr>
            <a:r>
              <a:rPr lang="nl-NL" i="0" dirty="0" smtClean="0">
                <a:solidFill>
                  <a:srgbClr val="002060"/>
                </a:solidFill>
                <a:effectLst/>
                <a:latin typeface="+mj-lt"/>
              </a:rPr>
              <a:t>Gewreven eiken parket op 1</a:t>
            </a:r>
            <a:r>
              <a:rPr lang="nl-NL" i="0" baseline="30000" dirty="0" smtClean="0">
                <a:solidFill>
                  <a:srgbClr val="002060"/>
                </a:solidFill>
                <a:effectLst/>
                <a:latin typeface="+mj-lt"/>
              </a:rPr>
              <a:t>e</a:t>
            </a:r>
            <a:r>
              <a:rPr lang="nl-NL" i="0" dirty="0" smtClean="0">
                <a:solidFill>
                  <a:srgbClr val="002060"/>
                </a:solidFill>
                <a:effectLst/>
                <a:latin typeface="+mj-lt"/>
              </a:rPr>
              <a:t> en 2</a:t>
            </a:r>
            <a:r>
              <a:rPr lang="nl-NL" i="0" baseline="30000" dirty="0" smtClean="0">
                <a:solidFill>
                  <a:srgbClr val="002060"/>
                </a:solidFill>
                <a:effectLst/>
                <a:latin typeface="+mj-lt"/>
              </a:rPr>
              <a:t>e</a:t>
            </a:r>
            <a:r>
              <a:rPr lang="nl-NL" dirty="0">
                <a:solidFill>
                  <a:srgbClr val="002060"/>
                </a:solidFill>
                <a:latin typeface="+mj-lt"/>
              </a:rPr>
              <a:t> </a:t>
            </a:r>
            <a:r>
              <a:rPr lang="nl-NL" dirty="0" smtClean="0">
                <a:solidFill>
                  <a:srgbClr val="002060"/>
                </a:solidFill>
                <a:latin typeface="+mj-lt"/>
              </a:rPr>
              <a:t>verdieping. G</a:t>
            </a:r>
            <a:r>
              <a:rPr lang="nl-NL" i="0" dirty="0" smtClean="0">
                <a:solidFill>
                  <a:srgbClr val="002060"/>
                </a:solidFill>
                <a:effectLst/>
                <a:latin typeface="+mj-lt"/>
              </a:rPr>
              <a:t>ebakken tegels (</a:t>
            </a:r>
            <a:r>
              <a:rPr lang="nl-NL" i="0" dirty="0" err="1" smtClean="0">
                <a:solidFill>
                  <a:srgbClr val="002060"/>
                </a:solidFill>
                <a:effectLst/>
                <a:latin typeface="+mj-lt"/>
              </a:rPr>
              <a:t>tomettes</a:t>
            </a:r>
            <a:r>
              <a:rPr lang="nl-NL" i="0" dirty="0" smtClean="0">
                <a:solidFill>
                  <a:srgbClr val="002060"/>
                </a:solidFill>
                <a:effectLst/>
                <a:latin typeface="+mj-lt"/>
              </a:rPr>
              <a:t>) op de begane grond geven een authentieke uitstraling.</a:t>
            </a:r>
          </a:p>
          <a:p>
            <a:pPr marL="285750" indent="-285750">
              <a:buFont typeface="Arial" panose="020B0604020202020204" pitchFamily="34" charset="0"/>
              <a:buChar char="•"/>
            </a:pPr>
            <a:r>
              <a:rPr lang="nl-NL" i="0" dirty="0" smtClean="0">
                <a:solidFill>
                  <a:srgbClr val="002060"/>
                </a:solidFill>
                <a:effectLst/>
                <a:latin typeface="+mj-lt"/>
              </a:rPr>
              <a:t>2 badkamers en 3 toiletten (1 met Sani </a:t>
            </a:r>
            <a:r>
              <a:rPr lang="nl-NL" i="0" dirty="0" err="1" smtClean="0">
                <a:solidFill>
                  <a:srgbClr val="002060"/>
                </a:solidFill>
                <a:effectLst/>
                <a:latin typeface="+mj-lt"/>
              </a:rPr>
              <a:t>broyeur</a:t>
            </a:r>
            <a:r>
              <a:rPr lang="nl-NL" i="0" dirty="0" smtClean="0">
                <a:solidFill>
                  <a:srgbClr val="002060"/>
                </a:solidFill>
                <a:effectLst/>
                <a:latin typeface="+mj-lt"/>
              </a:rPr>
              <a:t>)</a:t>
            </a:r>
          </a:p>
          <a:p>
            <a:pPr marL="285750" indent="-285750">
              <a:buFont typeface="Arial" panose="020B0604020202020204" pitchFamily="34" charset="0"/>
              <a:buChar char="•"/>
            </a:pPr>
            <a:r>
              <a:rPr lang="nl-NL" dirty="0" smtClean="0">
                <a:solidFill>
                  <a:srgbClr val="002060"/>
                </a:solidFill>
                <a:latin typeface="+mj-lt"/>
              </a:rPr>
              <a:t>Het geheel ruimhartig geëlektrificeerd.</a:t>
            </a:r>
          </a:p>
          <a:p>
            <a:endParaRPr lang="fr-FR" i="0" dirty="0" smtClean="0">
              <a:solidFill>
                <a:srgbClr val="002060"/>
              </a:solidFill>
              <a:effectLst/>
              <a:latin typeface="Nunito Sans"/>
            </a:endParaRPr>
          </a:p>
          <a:p>
            <a:pPr>
              <a:buFont typeface="Arial" panose="020B0604020202020204" pitchFamily="34" charset="0"/>
              <a:buChar char="•"/>
            </a:pPr>
            <a:endParaRPr lang="fr-FR" b="0" i="0" dirty="0" smtClean="0">
              <a:solidFill>
                <a:srgbClr val="333333"/>
              </a:solidFill>
              <a:effectLst/>
              <a:latin typeface="Nunito Sans"/>
            </a:endParaRPr>
          </a:p>
        </p:txBody>
      </p:sp>
      <p:sp>
        <p:nvSpPr>
          <p:cNvPr id="6" name="Tekstvak 5"/>
          <p:cNvSpPr txBox="1"/>
          <p:nvPr/>
        </p:nvSpPr>
        <p:spPr>
          <a:xfrm>
            <a:off x="5829299" y="1070263"/>
            <a:ext cx="5247410" cy="4247317"/>
          </a:xfrm>
          <a:prstGeom prst="rect">
            <a:avLst/>
          </a:prstGeom>
          <a:solidFill>
            <a:schemeClr val="tx2">
              <a:lumMod val="40000"/>
              <a:lumOff val="60000"/>
              <a:alpha val="82000"/>
            </a:schemeClr>
          </a:solidFill>
        </p:spPr>
        <p:txBody>
          <a:bodyPr wrap="square" rtlCol="0">
            <a:spAutoFit/>
          </a:bodyPr>
          <a:lstStyle/>
          <a:p>
            <a:r>
              <a:rPr lang="nl-NL" dirty="0" smtClean="0">
                <a:solidFill>
                  <a:srgbClr val="C00000"/>
                </a:solidFill>
                <a:latin typeface="+mj-lt"/>
              </a:rPr>
              <a:t>Comfort &amp; veiligheid</a:t>
            </a:r>
          </a:p>
          <a:p>
            <a:endParaRPr lang="nl-NL" dirty="0" smtClean="0">
              <a:solidFill>
                <a:srgbClr val="C00000"/>
              </a:solidFill>
              <a:latin typeface="+mj-lt"/>
            </a:endParaRPr>
          </a:p>
          <a:p>
            <a:pPr marL="285750" indent="-285750">
              <a:buFont typeface="Arial" panose="020B0604020202020204" pitchFamily="34" charset="0"/>
              <a:buChar char="•"/>
            </a:pPr>
            <a:r>
              <a:rPr lang="nl-NL" i="0" dirty="0" smtClean="0">
                <a:solidFill>
                  <a:srgbClr val="002060"/>
                </a:solidFill>
                <a:effectLst/>
                <a:latin typeface="+mj-lt"/>
              </a:rPr>
              <a:t>Geen inkijk van omliggende woningen</a:t>
            </a:r>
          </a:p>
          <a:p>
            <a:pPr marL="285750" indent="-285750">
              <a:buFont typeface="Arial" panose="020B0604020202020204" pitchFamily="34" charset="0"/>
              <a:buChar char="•"/>
            </a:pPr>
            <a:r>
              <a:rPr lang="nl-NL" dirty="0" smtClean="0">
                <a:solidFill>
                  <a:srgbClr val="002060"/>
                </a:solidFill>
                <a:latin typeface="+mj-lt"/>
              </a:rPr>
              <a:t>Alle ramen dubbel glas in hout of PVC kozijnen</a:t>
            </a:r>
          </a:p>
          <a:p>
            <a:pPr marL="285750" indent="-285750">
              <a:buFont typeface="Arial" panose="020B0604020202020204" pitchFamily="34" charset="0"/>
              <a:buChar char="•"/>
            </a:pPr>
            <a:r>
              <a:rPr lang="nl-NL" dirty="0" smtClean="0">
                <a:solidFill>
                  <a:srgbClr val="002060"/>
                </a:solidFill>
                <a:latin typeface="+mj-lt"/>
              </a:rPr>
              <a:t>Centrale verwarming op stadsgas, met afstandsbediening (Wifi).</a:t>
            </a:r>
          </a:p>
          <a:p>
            <a:pPr marL="285750" indent="-285750">
              <a:buFont typeface="Arial" panose="020B0604020202020204" pitchFamily="34" charset="0"/>
              <a:buChar char="•"/>
            </a:pPr>
            <a:r>
              <a:rPr lang="nl-NL" dirty="0" smtClean="0">
                <a:solidFill>
                  <a:srgbClr val="002060"/>
                </a:solidFill>
                <a:latin typeface="+mj-lt"/>
              </a:rPr>
              <a:t>Afvoer aangesloten op gemeentelijke riolering</a:t>
            </a:r>
          </a:p>
          <a:p>
            <a:pPr marL="285750" indent="-285750">
              <a:buFont typeface="Arial" panose="020B0604020202020204" pitchFamily="34" charset="0"/>
              <a:buChar char="•"/>
            </a:pPr>
            <a:r>
              <a:rPr lang="nl-NL" dirty="0" smtClean="0">
                <a:solidFill>
                  <a:srgbClr val="002060"/>
                </a:solidFill>
                <a:latin typeface="+mj-lt"/>
              </a:rPr>
              <a:t>Alarm systeem</a:t>
            </a:r>
          </a:p>
          <a:p>
            <a:pPr marL="285750" indent="-285750">
              <a:buFont typeface="Arial" panose="020B0604020202020204" pitchFamily="34" charset="0"/>
              <a:buChar char="•"/>
            </a:pPr>
            <a:r>
              <a:rPr lang="nl-NL" dirty="0" smtClean="0">
                <a:solidFill>
                  <a:srgbClr val="002060"/>
                </a:solidFill>
                <a:latin typeface="+mj-lt"/>
              </a:rPr>
              <a:t>Waterontharder</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Vele inbouwkasten</a:t>
            </a:r>
          </a:p>
          <a:p>
            <a:pPr marL="285750" indent="-285750">
              <a:buFont typeface="Arial" panose="020B0604020202020204" pitchFamily="34" charset="0"/>
              <a:buChar char="•"/>
            </a:pPr>
            <a:r>
              <a:rPr lang="nl-NL" dirty="0" smtClean="0">
                <a:solidFill>
                  <a:srgbClr val="002060"/>
                </a:solidFill>
                <a:latin typeface="+mj-lt"/>
              </a:rPr>
              <a:t>Alle ramen en deuren zijn voorzien van luiken of metalen roosters</a:t>
            </a:r>
          </a:p>
          <a:p>
            <a:pPr marL="285750" indent="-285750">
              <a:buFont typeface="Arial" panose="020B0604020202020204" pitchFamily="34" charset="0"/>
              <a:buChar char="•"/>
            </a:pPr>
            <a:r>
              <a:rPr lang="nl-NL" dirty="0" smtClean="0">
                <a:solidFill>
                  <a:srgbClr val="002060"/>
                </a:solidFill>
                <a:latin typeface="+mj-lt"/>
              </a:rPr>
              <a:t>Glasvezel voor internet/TV</a:t>
            </a:r>
          </a:p>
          <a:p>
            <a:pPr marL="285750" indent="-285750">
              <a:buFont typeface="Arial" panose="020B0604020202020204" pitchFamily="34" charset="0"/>
              <a:buChar char="•"/>
            </a:pPr>
            <a:r>
              <a:rPr lang="nl-NL" dirty="0" smtClean="0">
                <a:solidFill>
                  <a:srgbClr val="002060"/>
                </a:solidFill>
                <a:latin typeface="+mj-lt"/>
              </a:rPr>
              <a:t>Deels gemeubileerd/gestoffeerd (zie lijst)</a:t>
            </a:r>
          </a:p>
          <a:p>
            <a:pPr>
              <a:buFont typeface="Arial" panose="020B0604020202020204" pitchFamily="34" charset="0"/>
              <a:buChar char="•"/>
            </a:pPr>
            <a:endParaRPr lang="fr-FR" b="0" i="0" dirty="0" smtClean="0">
              <a:solidFill>
                <a:srgbClr val="333333"/>
              </a:solidFill>
              <a:effectLst/>
              <a:latin typeface="Nunito Sans"/>
            </a:endParaRPr>
          </a:p>
        </p:txBody>
      </p:sp>
    </p:spTree>
    <p:extLst>
      <p:ext uri="{BB962C8B-B14F-4D97-AF65-F5344CB8AC3E}">
        <p14:creationId xmlns:p14="http://schemas.microsoft.com/office/powerpoint/2010/main" val="40865448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C:\Users\Michel\Pictures\iCloud Photos\Downloads\IMG_0197.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9729" y="4300436"/>
            <a:ext cx="3214117" cy="2462611"/>
          </a:xfrm>
          <a:prstGeom prst="rect">
            <a:avLst/>
          </a:prstGeom>
          <a:noFill/>
          <a:ln>
            <a:noFill/>
          </a:ln>
        </p:spPr>
      </p:pic>
      <p:sp>
        <p:nvSpPr>
          <p:cNvPr id="3" name="Tekstvak 2"/>
          <p:cNvSpPr txBox="1"/>
          <p:nvPr/>
        </p:nvSpPr>
        <p:spPr>
          <a:xfrm>
            <a:off x="644651" y="933104"/>
            <a:ext cx="5133109" cy="2862322"/>
          </a:xfrm>
          <a:prstGeom prst="rect">
            <a:avLst/>
          </a:prstGeom>
          <a:solidFill>
            <a:schemeClr val="tx2">
              <a:lumMod val="40000"/>
              <a:lumOff val="60000"/>
              <a:alpha val="69000"/>
            </a:schemeClr>
          </a:solidFill>
        </p:spPr>
        <p:txBody>
          <a:bodyPr wrap="square" rtlCol="0">
            <a:spAutoFit/>
          </a:bodyPr>
          <a:lstStyle/>
          <a:p>
            <a:r>
              <a:rPr lang="nl-NL" dirty="0" smtClean="0">
                <a:solidFill>
                  <a:srgbClr val="C00000"/>
                </a:solidFill>
                <a:effectLst/>
                <a:latin typeface="+mj-lt"/>
              </a:rPr>
              <a:t>Buiten</a:t>
            </a:r>
          </a:p>
          <a:p>
            <a:pPr marL="285750" indent="-285750">
              <a:buFont typeface="Arial" panose="020B0604020202020204" pitchFamily="34" charset="0"/>
              <a:buChar char="•"/>
            </a:pPr>
            <a:r>
              <a:rPr lang="nl-NL" i="0" dirty="0" smtClean="0">
                <a:solidFill>
                  <a:srgbClr val="002060"/>
                </a:solidFill>
                <a:effectLst/>
                <a:latin typeface="+mj-lt"/>
              </a:rPr>
              <a:t>Mooi terras van 100 m</a:t>
            </a:r>
            <a:r>
              <a:rPr lang="nl-NL" i="0" baseline="30000" dirty="0" smtClean="0">
                <a:solidFill>
                  <a:srgbClr val="002060"/>
                </a:solidFill>
                <a:effectLst/>
                <a:latin typeface="+mj-lt"/>
              </a:rPr>
              <a:t>2</a:t>
            </a:r>
            <a:r>
              <a:rPr lang="nl-NL" i="0" dirty="0" smtClean="0">
                <a:solidFill>
                  <a:srgbClr val="002060"/>
                </a:solidFill>
                <a:effectLst/>
                <a:latin typeface="+mj-lt"/>
              </a:rPr>
              <a:t>, op zuid-zuid-oost</a:t>
            </a:r>
          </a:p>
          <a:p>
            <a:pPr marL="285750" indent="-285750">
              <a:buFont typeface="Arial" panose="020B0604020202020204" pitchFamily="34" charset="0"/>
              <a:buChar char="•"/>
            </a:pPr>
            <a:r>
              <a:rPr lang="nl-NL" dirty="0" smtClean="0">
                <a:solidFill>
                  <a:srgbClr val="002060"/>
                </a:solidFill>
                <a:latin typeface="+mj-lt"/>
              </a:rPr>
              <a:t>Verschillende bijgebouwen</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Ingebouwde regenwatertank van ca. 3000 liter</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Aangelegde tuin met fruitbomen</a:t>
            </a:r>
            <a:endParaRPr lang="nl-NL" i="0" dirty="0" smtClean="0">
              <a:solidFill>
                <a:srgbClr val="002060"/>
              </a:solidFill>
              <a:effectLst/>
              <a:latin typeface="+mj-lt"/>
            </a:endParaRPr>
          </a:p>
          <a:p>
            <a:pPr marL="285750" indent="-285750">
              <a:buFont typeface="Arial" panose="020B0604020202020204" pitchFamily="34" charset="0"/>
              <a:buChar char="•"/>
            </a:pPr>
            <a:r>
              <a:rPr lang="nl-NL" dirty="0" smtClean="0">
                <a:solidFill>
                  <a:srgbClr val="002060"/>
                </a:solidFill>
                <a:latin typeface="+mj-lt"/>
              </a:rPr>
              <a:t>Garage met elektrische roldeur en loopdeur</a:t>
            </a:r>
          </a:p>
          <a:p>
            <a:pPr marL="285750" indent="-285750">
              <a:buFont typeface="Arial" panose="020B0604020202020204" pitchFamily="34" charset="0"/>
              <a:buChar char="•"/>
            </a:pPr>
            <a:r>
              <a:rPr lang="nl-NL" i="0" dirty="0" smtClean="0">
                <a:solidFill>
                  <a:srgbClr val="002060"/>
                </a:solidFill>
                <a:effectLst/>
                <a:latin typeface="+mj-lt"/>
              </a:rPr>
              <a:t>Tuin met auto bereikbaar</a:t>
            </a:r>
          </a:p>
          <a:p>
            <a:pPr marL="285750" indent="-285750">
              <a:buFont typeface="Arial" panose="020B0604020202020204" pitchFamily="34" charset="0"/>
              <a:buChar char="•"/>
            </a:pPr>
            <a:r>
              <a:rPr lang="nl-NL" dirty="0" smtClean="0">
                <a:solidFill>
                  <a:srgbClr val="002060"/>
                </a:solidFill>
                <a:latin typeface="+mj-lt"/>
              </a:rPr>
              <a:t>Perceel omgeven door muur of muur + gaas</a:t>
            </a:r>
          </a:p>
          <a:p>
            <a:pPr marL="285750" indent="-285750">
              <a:buFont typeface="Arial" panose="020B0604020202020204" pitchFamily="34" charset="0"/>
              <a:buChar char="•"/>
            </a:pPr>
            <a:r>
              <a:rPr lang="nl-NL" dirty="0" smtClean="0">
                <a:solidFill>
                  <a:srgbClr val="002060"/>
                </a:solidFill>
                <a:latin typeface="+mj-lt"/>
              </a:rPr>
              <a:t>Breed t</a:t>
            </a:r>
            <a:r>
              <a:rPr lang="nl-NL" i="0" dirty="0" smtClean="0">
                <a:solidFill>
                  <a:srgbClr val="002060"/>
                </a:solidFill>
                <a:effectLst/>
                <a:latin typeface="+mj-lt"/>
              </a:rPr>
              <a:t>rottoir voor het huis</a:t>
            </a:r>
          </a:p>
          <a:p>
            <a:pPr>
              <a:buFont typeface="Arial" panose="020B0604020202020204" pitchFamily="34" charset="0"/>
              <a:buChar char="•"/>
            </a:pPr>
            <a:endParaRPr lang="fr-FR" b="0" i="0" dirty="0" smtClean="0">
              <a:solidFill>
                <a:srgbClr val="333333"/>
              </a:solidFill>
              <a:effectLst/>
              <a:latin typeface="Nunito Sans"/>
            </a:endParaRPr>
          </a:p>
        </p:txBody>
      </p:sp>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0768" y="838151"/>
            <a:ext cx="4443672" cy="5924896"/>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6280" y="4300436"/>
            <a:ext cx="3246352" cy="2434764"/>
          </a:xfrm>
          <a:prstGeom prst="rect">
            <a:avLst/>
          </a:prstGeom>
        </p:spPr>
      </p:pic>
    </p:spTree>
    <p:extLst>
      <p:ext uri="{BB962C8B-B14F-4D97-AF65-F5344CB8AC3E}">
        <p14:creationId xmlns:p14="http://schemas.microsoft.com/office/powerpoint/2010/main" val="1329530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9049344" y="712171"/>
            <a:ext cx="3171275" cy="2378456"/>
          </a:xfrm>
          <a:prstGeom prst="rect">
            <a:avLst/>
          </a:prstGeom>
        </p:spPr>
      </p:pic>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3438" y="3571636"/>
            <a:ext cx="4178576" cy="3133932"/>
          </a:xfrm>
          <a:prstGeom prst="rect">
            <a:avLst/>
          </a:prstGeom>
        </p:spPr>
      </p:pic>
      <p:pic>
        <p:nvPicPr>
          <p:cNvPr id="4" name="Afbeelding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460747" y="3963378"/>
            <a:ext cx="3133930" cy="2350448"/>
          </a:xfrm>
          <a:prstGeom prst="rect">
            <a:avLst/>
          </a:prstGeom>
        </p:spPr>
      </p:pic>
      <p:pic>
        <p:nvPicPr>
          <p:cNvPr id="5"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891221" y="3963379"/>
            <a:ext cx="3133931" cy="2350448"/>
          </a:xfrm>
          <a:prstGeom prst="rect">
            <a:avLst/>
          </a:prstGeom>
        </p:spPr>
      </p:pic>
      <p:pic>
        <p:nvPicPr>
          <p:cNvPr id="6"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43063" y="3961549"/>
            <a:ext cx="3119312" cy="2339484"/>
          </a:xfrm>
          <a:prstGeom prst="rect">
            <a:avLst/>
          </a:prstGeom>
        </p:spPr>
      </p:pic>
      <p:pic>
        <p:nvPicPr>
          <p:cNvPr id="7" name="Afbeelding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377026" y="712170"/>
            <a:ext cx="3171275" cy="2378456"/>
          </a:xfrm>
          <a:prstGeom prst="rect">
            <a:avLst/>
          </a:prstGeom>
        </p:spPr>
      </p:pic>
      <p:sp>
        <p:nvSpPr>
          <p:cNvPr id="8" name="Titel 1"/>
          <p:cNvSpPr txBox="1">
            <a:spLocks/>
          </p:cNvSpPr>
          <p:nvPr/>
        </p:nvSpPr>
        <p:spPr>
          <a:xfrm>
            <a:off x="234835" y="124690"/>
            <a:ext cx="10515600" cy="7673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smtClean="0">
                <a:solidFill>
                  <a:schemeClr val="accent5">
                    <a:lumMod val="50000"/>
                  </a:schemeClr>
                </a:solidFill>
                <a:latin typeface="+mn-lt"/>
                <a:ea typeface="+mn-ea"/>
                <a:cs typeface="+mn-cs"/>
              </a:rPr>
              <a:t>De bijgebouwen</a:t>
            </a:r>
            <a:endParaRPr lang="nl-NL" sz="4000" dirty="0">
              <a:solidFill>
                <a:schemeClr val="accent5">
                  <a:lumMod val="50000"/>
                </a:schemeClr>
              </a:solidFill>
              <a:latin typeface="+mn-lt"/>
              <a:ea typeface="+mn-ea"/>
              <a:cs typeface="+mn-cs"/>
            </a:endParaRPr>
          </a:p>
        </p:txBody>
      </p:sp>
      <p:pic>
        <p:nvPicPr>
          <p:cNvPr id="9" name="Afbeelding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906996" y="712170"/>
            <a:ext cx="3171276" cy="2378457"/>
          </a:xfrm>
          <a:prstGeom prst="rect">
            <a:avLst/>
          </a:prstGeom>
        </p:spPr>
      </p:pic>
    </p:spTree>
    <p:extLst>
      <p:ext uri="{BB962C8B-B14F-4D97-AF65-F5344CB8AC3E}">
        <p14:creationId xmlns:p14="http://schemas.microsoft.com/office/powerpoint/2010/main" val="58197293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947</TotalTime>
  <Words>642</Words>
  <Application>Microsoft Office PowerPoint</Application>
  <PresentationFormat>Breedbeeld</PresentationFormat>
  <Paragraphs>86</Paragraphs>
  <Slides>26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Nunito Sans</vt:lpstr>
      <vt:lpstr>Arial</vt:lpstr>
      <vt:lpstr>Calibri</vt:lpstr>
      <vt:lpstr>Calibri Light</vt:lpstr>
      <vt:lpstr>Kantoorthema</vt:lpstr>
      <vt:lpstr>PowerPoint-presentatie</vt:lpstr>
      <vt:lpstr>PowerPoint-presentatie</vt:lpstr>
      <vt:lpstr>PowerPoint-presentatie</vt:lpstr>
      <vt:lpstr>Voor- en achtergevel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Michel van den Molengraft</dc:creator>
  <cp:lastModifiedBy>Michel van den Molengraft</cp:lastModifiedBy>
  <cp:revision>109</cp:revision>
  <dcterms:created xsi:type="dcterms:W3CDTF">2024-09-22T12:49:49Z</dcterms:created>
  <dcterms:modified xsi:type="dcterms:W3CDTF">2025-02-16T16:30:02Z</dcterms:modified>
</cp:coreProperties>
</file>