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5" r:id="rId2"/>
    <p:sldId id="256" r:id="rId3"/>
    <p:sldId id="277" r:id="rId4"/>
    <p:sldId id="257" r:id="rId5"/>
    <p:sldId id="259" r:id="rId6"/>
    <p:sldId id="258" r:id="rId7"/>
    <p:sldId id="275" r:id="rId8"/>
    <p:sldId id="278" r:id="rId9"/>
    <p:sldId id="279" r:id="rId10"/>
    <p:sldId id="280" r:id="rId11"/>
    <p:sldId id="283" r:id="rId12"/>
    <p:sldId id="282" r:id="rId13"/>
    <p:sldId id="281" r:id="rId14"/>
    <p:sldId id="276" r:id="rId15"/>
    <p:sldId id="284" r:id="rId16"/>
    <p:sldId id="289" r:id="rId17"/>
    <p:sldId id="287" r:id="rId18"/>
    <p:sldId id="293" r:id="rId19"/>
    <p:sldId id="294" r:id="rId20"/>
    <p:sldId id="291" r:id="rId21"/>
    <p:sldId id="292" r:id="rId22"/>
    <p:sldId id="288" r:id="rId23"/>
    <p:sldId id="261" r:id="rId24"/>
    <p:sldId id="286" r:id="rId25"/>
    <p:sldId id="260" r:id="rId26"/>
    <p:sldId id="295" r:id="rId2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4" d="100"/>
          <a:sy n="84" d="100"/>
        </p:scale>
        <p:origin x="581"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smtClean="0"/>
              <a:t>Klik om de stijl te bewerken</a:t>
            </a:r>
            <a:endParaRPr lang="nl-NL"/>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nl-NL"/>
          </a:p>
        </p:txBody>
      </p:sp>
      <p:sp>
        <p:nvSpPr>
          <p:cNvPr id="4" name="Tijdelijke aanduiding voor datum 3"/>
          <p:cNvSpPr>
            <a:spLocks noGrp="1"/>
          </p:cNvSpPr>
          <p:nvPr>
            <p:ph type="dt" sz="half" idx="10"/>
          </p:nvPr>
        </p:nvSpPr>
        <p:spPr/>
        <p:txBody>
          <a:bodyPr/>
          <a:lstStyle/>
          <a:p>
            <a:fld id="{2362F9E8-1623-462A-94D4-BFB16BC1D392}" type="datetimeFigureOut">
              <a:rPr lang="nl-NL" smtClean="0"/>
              <a:t>16-2-2025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870AD132-84C3-47CC-9576-D285CC6E6F64}" type="slidenum">
              <a:rPr lang="nl-NL" smtClean="0"/>
              <a:t>‹nr.›</a:t>
            </a:fld>
            <a:endParaRPr lang="nl-NL"/>
          </a:p>
        </p:txBody>
      </p:sp>
    </p:spTree>
    <p:extLst>
      <p:ext uri="{BB962C8B-B14F-4D97-AF65-F5344CB8AC3E}">
        <p14:creationId xmlns:p14="http://schemas.microsoft.com/office/powerpoint/2010/main" val="359705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2362F9E8-1623-462A-94D4-BFB16BC1D392}" type="datetimeFigureOut">
              <a:rPr lang="nl-NL" smtClean="0"/>
              <a:t>16-2-2025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870AD132-84C3-47CC-9576-D285CC6E6F64}" type="slidenum">
              <a:rPr lang="nl-NL" smtClean="0"/>
              <a:t>‹nr.›</a:t>
            </a:fld>
            <a:endParaRPr lang="nl-NL"/>
          </a:p>
        </p:txBody>
      </p:sp>
    </p:spTree>
    <p:extLst>
      <p:ext uri="{BB962C8B-B14F-4D97-AF65-F5344CB8AC3E}">
        <p14:creationId xmlns:p14="http://schemas.microsoft.com/office/powerpoint/2010/main" val="2546374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2362F9E8-1623-462A-94D4-BFB16BC1D392}" type="datetimeFigureOut">
              <a:rPr lang="nl-NL" smtClean="0"/>
              <a:t>16-2-2025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870AD132-84C3-47CC-9576-D285CC6E6F64}" type="slidenum">
              <a:rPr lang="nl-NL" smtClean="0"/>
              <a:t>‹nr.›</a:t>
            </a:fld>
            <a:endParaRPr lang="nl-NL"/>
          </a:p>
        </p:txBody>
      </p:sp>
    </p:spTree>
    <p:extLst>
      <p:ext uri="{BB962C8B-B14F-4D97-AF65-F5344CB8AC3E}">
        <p14:creationId xmlns:p14="http://schemas.microsoft.com/office/powerpoint/2010/main" val="3496354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2362F9E8-1623-462A-94D4-BFB16BC1D392}" type="datetimeFigureOut">
              <a:rPr lang="nl-NL" smtClean="0"/>
              <a:t>16-2-2025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870AD132-84C3-47CC-9576-D285CC6E6F64}" type="slidenum">
              <a:rPr lang="nl-NL" smtClean="0"/>
              <a:t>‹nr.›</a:t>
            </a:fld>
            <a:endParaRPr lang="nl-NL"/>
          </a:p>
        </p:txBody>
      </p:sp>
    </p:spTree>
    <p:extLst>
      <p:ext uri="{BB962C8B-B14F-4D97-AF65-F5344CB8AC3E}">
        <p14:creationId xmlns:p14="http://schemas.microsoft.com/office/powerpoint/2010/main" val="3243986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smtClean="0"/>
              <a:t>Klik om de stijl te bewerken</a:t>
            </a:r>
            <a:endParaRPr lang="nl-NL"/>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2362F9E8-1623-462A-94D4-BFB16BC1D392}" type="datetimeFigureOut">
              <a:rPr lang="nl-NL" smtClean="0"/>
              <a:t>16-2-2025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870AD132-84C3-47CC-9576-D285CC6E6F64}" type="slidenum">
              <a:rPr lang="nl-NL" smtClean="0"/>
              <a:t>‹nr.›</a:t>
            </a:fld>
            <a:endParaRPr lang="nl-NL"/>
          </a:p>
        </p:txBody>
      </p:sp>
    </p:spTree>
    <p:extLst>
      <p:ext uri="{BB962C8B-B14F-4D97-AF65-F5344CB8AC3E}">
        <p14:creationId xmlns:p14="http://schemas.microsoft.com/office/powerpoint/2010/main" val="33518140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838200" y="1825625"/>
            <a:ext cx="5181600" cy="435133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6172200" y="1825625"/>
            <a:ext cx="5181600" cy="435133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p:txBody>
          <a:bodyPr/>
          <a:lstStyle/>
          <a:p>
            <a:fld id="{2362F9E8-1623-462A-94D4-BFB16BC1D392}" type="datetimeFigureOut">
              <a:rPr lang="nl-NL" smtClean="0"/>
              <a:t>16-2-2025</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870AD132-84C3-47CC-9576-D285CC6E6F64}" type="slidenum">
              <a:rPr lang="nl-NL" smtClean="0"/>
              <a:t>‹nr.›</a:t>
            </a:fld>
            <a:endParaRPr lang="nl-NL"/>
          </a:p>
        </p:txBody>
      </p:sp>
    </p:spTree>
    <p:extLst>
      <p:ext uri="{BB962C8B-B14F-4D97-AF65-F5344CB8AC3E}">
        <p14:creationId xmlns:p14="http://schemas.microsoft.com/office/powerpoint/2010/main" val="3887898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smtClean="0"/>
              <a:t>Klik om de stijl te bewerken</a:t>
            </a:r>
            <a:endParaRPr lang="nl-NL"/>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p:txBody>
          <a:bodyPr/>
          <a:lstStyle/>
          <a:p>
            <a:fld id="{2362F9E8-1623-462A-94D4-BFB16BC1D392}" type="datetimeFigureOut">
              <a:rPr lang="nl-NL" smtClean="0"/>
              <a:t>16-2-2025</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870AD132-84C3-47CC-9576-D285CC6E6F64}" type="slidenum">
              <a:rPr lang="nl-NL" smtClean="0"/>
              <a:t>‹nr.›</a:t>
            </a:fld>
            <a:endParaRPr lang="nl-NL"/>
          </a:p>
        </p:txBody>
      </p:sp>
    </p:spTree>
    <p:extLst>
      <p:ext uri="{BB962C8B-B14F-4D97-AF65-F5344CB8AC3E}">
        <p14:creationId xmlns:p14="http://schemas.microsoft.com/office/powerpoint/2010/main" val="2849439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atum 2"/>
          <p:cNvSpPr>
            <a:spLocks noGrp="1"/>
          </p:cNvSpPr>
          <p:nvPr>
            <p:ph type="dt" sz="half" idx="10"/>
          </p:nvPr>
        </p:nvSpPr>
        <p:spPr/>
        <p:txBody>
          <a:bodyPr/>
          <a:lstStyle/>
          <a:p>
            <a:fld id="{2362F9E8-1623-462A-94D4-BFB16BC1D392}" type="datetimeFigureOut">
              <a:rPr lang="nl-NL" smtClean="0"/>
              <a:t>16-2-2025</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870AD132-84C3-47CC-9576-D285CC6E6F64}" type="slidenum">
              <a:rPr lang="nl-NL" smtClean="0"/>
              <a:t>‹nr.›</a:t>
            </a:fld>
            <a:endParaRPr lang="nl-NL"/>
          </a:p>
        </p:txBody>
      </p:sp>
    </p:spTree>
    <p:extLst>
      <p:ext uri="{BB962C8B-B14F-4D97-AF65-F5344CB8AC3E}">
        <p14:creationId xmlns:p14="http://schemas.microsoft.com/office/powerpoint/2010/main" val="38458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2362F9E8-1623-462A-94D4-BFB16BC1D392}" type="datetimeFigureOut">
              <a:rPr lang="nl-NL" smtClean="0"/>
              <a:t>16-2-2025</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870AD132-84C3-47CC-9576-D285CC6E6F64}" type="slidenum">
              <a:rPr lang="nl-NL" smtClean="0"/>
              <a:t>‹nr.›</a:t>
            </a:fld>
            <a:endParaRPr lang="nl-NL"/>
          </a:p>
        </p:txBody>
      </p:sp>
    </p:spTree>
    <p:extLst>
      <p:ext uri="{BB962C8B-B14F-4D97-AF65-F5344CB8AC3E}">
        <p14:creationId xmlns:p14="http://schemas.microsoft.com/office/powerpoint/2010/main" val="10998958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NL"/>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2362F9E8-1623-462A-94D4-BFB16BC1D392}" type="datetimeFigureOut">
              <a:rPr lang="nl-NL" smtClean="0"/>
              <a:t>16-2-2025</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870AD132-84C3-47CC-9576-D285CC6E6F64}" type="slidenum">
              <a:rPr lang="nl-NL" smtClean="0"/>
              <a:t>‹nr.›</a:t>
            </a:fld>
            <a:endParaRPr lang="nl-NL"/>
          </a:p>
        </p:txBody>
      </p:sp>
    </p:spTree>
    <p:extLst>
      <p:ext uri="{BB962C8B-B14F-4D97-AF65-F5344CB8AC3E}">
        <p14:creationId xmlns:p14="http://schemas.microsoft.com/office/powerpoint/2010/main" val="1923385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NL"/>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2362F9E8-1623-462A-94D4-BFB16BC1D392}" type="datetimeFigureOut">
              <a:rPr lang="nl-NL" smtClean="0"/>
              <a:t>16-2-2025</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870AD132-84C3-47CC-9576-D285CC6E6F64}" type="slidenum">
              <a:rPr lang="nl-NL" smtClean="0"/>
              <a:t>‹nr.›</a:t>
            </a:fld>
            <a:endParaRPr lang="nl-NL"/>
          </a:p>
        </p:txBody>
      </p:sp>
    </p:spTree>
    <p:extLst>
      <p:ext uri="{BB962C8B-B14F-4D97-AF65-F5344CB8AC3E}">
        <p14:creationId xmlns:p14="http://schemas.microsoft.com/office/powerpoint/2010/main" val="3011367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3000" b="-3000"/>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smtClean="0"/>
              <a:t>Klik om de stijl te bewerken</a:t>
            </a:r>
            <a:endParaRPr lang="nl-NL"/>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62F9E8-1623-462A-94D4-BFB16BC1D392}" type="datetimeFigureOut">
              <a:rPr lang="nl-NL" smtClean="0"/>
              <a:t>16-2-2025</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0AD132-84C3-47CC-9576-D285CC6E6F64}" type="slidenum">
              <a:rPr lang="nl-NL" smtClean="0"/>
              <a:t>‹nr.›</a:t>
            </a:fld>
            <a:endParaRPr lang="nl-NL"/>
          </a:p>
        </p:txBody>
      </p:sp>
    </p:spTree>
    <p:extLst>
      <p:ext uri="{BB962C8B-B14F-4D97-AF65-F5344CB8AC3E}">
        <p14:creationId xmlns:p14="http://schemas.microsoft.com/office/powerpoint/2010/main" val="12171650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xml"/><Relationship Id="rId5" Type="http://schemas.openxmlformats.org/officeDocument/2006/relationships/image" Target="../media/image46.jpeg"/><Relationship Id="rId4" Type="http://schemas.openxmlformats.org/officeDocument/2006/relationships/image" Target="../media/image45.jpeg"/></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xml"/><Relationship Id="rId5" Type="http://schemas.openxmlformats.org/officeDocument/2006/relationships/image" Target="../media/image50.jpeg"/><Relationship Id="rId4" Type="http://schemas.openxmlformats.org/officeDocument/2006/relationships/image" Target="../media/image49.jpeg"/></Relationships>
</file>

<file path=ppt/slides/_rels/slide1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xml"/><Relationship Id="rId4" Type="http://schemas.openxmlformats.org/officeDocument/2006/relationships/image" Target="../media/image53.jpeg"/></Relationships>
</file>

<file path=ppt/slides/_rels/slide1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xml"/><Relationship Id="rId5" Type="http://schemas.openxmlformats.org/officeDocument/2006/relationships/image" Target="../media/image57.jpeg"/><Relationship Id="rId4" Type="http://schemas.openxmlformats.org/officeDocument/2006/relationships/image" Target="../media/image56.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xml"/><Relationship Id="rId5" Type="http://schemas.openxmlformats.org/officeDocument/2006/relationships/image" Target="../media/image63.jpeg"/><Relationship Id="rId4" Type="http://schemas.openxmlformats.org/officeDocument/2006/relationships/image" Target="../media/image62.jpeg"/></Relationships>
</file>

<file path=ppt/slides/_rels/slide2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2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77.jpeg"/><Relationship Id="rId13" Type="http://schemas.openxmlformats.org/officeDocument/2006/relationships/image" Target="../media/image82.jpeg"/><Relationship Id="rId18" Type="http://schemas.openxmlformats.org/officeDocument/2006/relationships/image" Target="../media/image87.jpeg"/><Relationship Id="rId3" Type="http://schemas.openxmlformats.org/officeDocument/2006/relationships/image" Target="../media/image72.jpeg"/><Relationship Id="rId7" Type="http://schemas.openxmlformats.org/officeDocument/2006/relationships/image" Target="../media/image76.jpeg"/><Relationship Id="rId12" Type="http://schemas.openxmlformats.org/officeDocument/2006/relationships/image" Target="../media/image81.jpeg"/><Relationship Id="rId17" Type="http://schemas.openxmlformats.org/officeDocument/2006/relationships/image" Target="../media/image86.jpeg"/><Relationship Id="rId2" Type="http://schemas.openxmlformats.org/officeDocument/2006/relationships/image" Target="../media/image71.jpeg"/><Relationship Id="rId16" Type="http://schemas.openxmlformats.org/officeDocument/2006/relationships/image" Target="../media/image85.jpeg"/><Relationship Id="rId1" Type="http://schemas.openxmlformats.org/officeDocument/2006/relationships/slideLayout" Target="../slideLayouts/slideLayout1.xml"/><Relationship Id="rId6" Type="http://schemas.openxmlformats.org/officeDocument/2006/relationships/image" Target="../media/image75.jpeg"/><Relationship Id="rId11" Type="http://schemas.openxmlformats.org/officeDocument/2006/relationships/image" Target="../media/image80.jpeg"/><Relationship Id="rId5" Type="http://schemas.openxmlformats.org/officeDocument/2006/relationships/image" Target="../media/image74.jpeg"/><Relationship Id="rId15" Type="http://schemas.openxmlformats.org/officeDocument/2006/relationships/image" Target="../media/image84.jpeg"/><Relationship Id="rId10" Type="http://schemas.openxmlformats.org/officeDocument/2006/relationships/image" Target="../media/image79.jpeg"/><Relationship Id="rId19" Type="http://schemas.openxmlformats.org/officeDocument/2006/relationships/image" Target="../media/image88.jpeg"/><Relationship Id="rId4" Type="http://schemas.openxmlformats.org/officeDocument/2006/relationships/image" Target="../media/image73.jpeg"/><Relationship Id="rId9" Type="http://schemas.openxmlformats.org/officeDocument/2006/relationships/image" Target="../media/image78.jpeg"/><Relationship Id="rId14" Type="http://schemas.openxmlformats.org/officeDocument/2006/relationships/image" Target="../media/image83.jpeg"/></Relationships>
</file>

<file path=ppt/slides/_rels/slide2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2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574962" y="289899"/>
            <a:ext cx="11111070" cy="1077218"/>
          </a:xfrm>
          <a:prstGeom prst="rect">
            <a:avLst/>
          </a:prstGeom>
        </p:spPr>
        <p:txBody>
          <a:bodyPr wrap="square">
            <a:spAutoFit/>
          </a:bodyPr>
          <a:lstStyle/>
          <a:p>
            <a:r>
              <a:rPr lang="fr-FR" sz="4000" dirty="0" smtClean="0">
                <a:solidFill>
                  <a:schemeClr val="accent5">
                    <a:lumMod val="50000"/>
                  </a:schemeClr>
                </a:solidFill>
              </a:rPr>
              <a:t>Maison élégante, à 89480 Coulanges-sur-Yonne</a:t>
            </a:r>
          </a:p>
          <a:p>
            <a:r>
              <a:rPr lang="fr-FR" sz="2400" dirty="0">
                <a:solidFill>
                  <a:schemeClr val="accent5">
                    <a:lumMod val="50000"/>
                  </a:schemeClr>
                </a:solidFill>
              </a:rPr>
              <a:t>(</a:t>
            </a:r>
            <a:r>
              <a:rPr lang="fr-FR" sz="2400" dirty="0" smtClean="0">
                <a:solidFill>
                  <a:schemeClr val="accent5">
                    <a:lumMod val="50000"/>
                  </a:schemeClr>
                </a:solidFill>
              </a:rPr>
              <a:t>pas de travaux nécessaires) </a:t>
            </a:r>
            <a:endParaRPr lang="fr-FR" sz="2400" dirty="0">
              <a:solidFill>
                <a:schemeClr val="accent5">
                  <a:lumMod val="50000"/>
                </a:schemeClr>
              </a:solidFill>
            </a:endParaRPr>
          </a:p>
        </p:txBody>
      </p:sp>
      <p:sp>
        <p:nvSpPr>
          <p:cNvPr id="3" name="Tekstvak 2"/>
          <p:cNvSpPr txBox="1"/>
          <p:nvPr/>
        </p:nvSpPr>
        <p:spPr>
          <a:xfrm>
            <a:off x="574962" y="1824353"/>
            <a:ext cx="7065819" cy="4247317"/>
          </a:xfrm>
          <a:prstGeom prst="rect">
            <a:avLst/>
          </a:prstGeom>
          <a:solidFill>
            <a:schemeClr val="tx2">
              <a:lumMod val="40000"/>
              <a:lumOff val="60000"/>
              <a:alpha val="82000"/>
            </a:schemeClr>
          </a:solidFill>
        </p:spPr>
        <p:txBody>
          <a:bodyPr wrap="square" rtlCol="0">
            <a:spAutoFit/>
          </a:bodyPr>
          <a:lstStyle/>
          <a:p>
            <a:r>
              <a:rPr lang="fr-FR" b="1" dirty="0" smtClean="0">
                <a:solidFill>
                  <a:srgbClr val="C00000"/>
                </a:solidFill>
                <a:latin typeface="+mj-lt"/>
              </a:rPr>
              <a:t>En bref</a:t>
            </a:r>
          </a:p>
          <a:p>
            <a:endParaRPr lang="fr-FR" dirty="0" smtClean="0">
              <a:solidFill>
                <a:srgbClr val="C00000"/>
              </a:solidFill>
              <a:latin typeface="Nunito Sans"/>
            </a:endParaRPr>
          </a:p>
          <a:p>
            <a:pPr marL="285750" indent="-285750">
              <a:buFont typeface="Arial" panose="020B0604020202020204" pitchFamily="34" charset="0"/>
              <a:buChar char="•"/>
            </a:pPr>
            <a:r>
              <a:rPr lang="fr-FR" dirty="0" smtClean="0">
                <a:solidFill>
                  <a:srgbClr val="002060"/>
                </a:solidFill>
                <a:latin typeface="+mj-lt"/>
              </a:rPr>
              <a:t>Maison </a:t>
            </a:r>
            <a:r>
              <a:rPr lang="fr-FR" i="0" dirty="0" smtClean="0">
                <a:solidFill>
                  <a:srgbClr val="002060"/>
                </a:solidFill>
                <a:effectLst/>
                <a:latin typeface="+mj-lt"/>
              </a:rPr>
              <a:t>en pierres, </a:t>
            </a:r>
            <a:r>
              <a:rPr lang="fr-FR" dirty="0" smtClean="0">
                <a:solidFill>
                  <a:srgbClr val="002060"/>
                </a:solidFill>
                <a:latin typeface="+mj-lt"/>
              </a:rPr>
              <a:t>h</a:t>
            </a:r>
            <a:r>
              <a:rPr lang="fr-FR" i="0" dirty="0" smtClean="0">
                <a:solidFill>
                  <a:srgbClr val="002060"/>
                </a:solidFill>
                <a:effectLst/>
                <a:latin typeface="+mj-lt"/>
              </a:rPr>
              <a:t>abitable de suite comme résidence principale ou secondaire</a:t>
            </a:r>
          </a:p>
          <a:p>
            <a:pPr marL="285750" indent="-285750">
              <a:buFont typeface="Arial" panose="020B0604020202020204" pitchFamily="34" charset="0"/>
              <a:buChar char="•"/>
            </a:pPr>
            <a:r>
              <a:rPr lang="fr-FR" dirty="0" smtClean="0">
                <a:solidFill>
                  <a:srgbClr val="002060"/>
                </a:solidFill>
                <a:latin typeface="+mj-lt"/>
              </a:rPr>
              <a:t>Couverture en ardoise</a:t>
            </a:r>
            <a:endParaRPr lang="fr-FR" i="0" dirty="0" smtClean="0">
              <a:solidFill>
                <a:srgbClr val="002060"/>
              </a:solidFill>
              <a:effectLst/>
              <a:latin typeface="+mj-lt"/>
            </a:endParaRPr>
          </a:p>
          <a:p>
            <a:pPr marL="285750" indent="-285750">
              <a:buFont typeface="Arial" panose="020B0604020202020204" pitchFamily="34" charset="0"/>
              <a:buChar char="•"/>
            </a:pPr>
            <a:r>
              <a:rPr lang="fr-FR" dirty="0" smtClean="0">
                <a:solidFill>
                  <a:srgbClr val="002060"/>
                </a:solidFill>
                <a:latin typeface="+mj-lt"/>
              </a:rPr>
              <a:t>Surface habitable 165 m</a:t>
            </a:r>
            <a:r>
              <a:rPr lang="fr-FR" baseline="30000" dirty="0" smtClean="0">
                <a:solidFill>
                  <a:srgbClr val="002060"/>
                </a:solidFill>
                <a:latin typeface="+mj-lt"/>
              </a:rPr>
              <a:t>2</a:t>
            </a:r>
            <a:r>
              <a:rPr lang="fr-FR" dirty="0" smtClean="0">
                <a:solidFill>
                  <a:srgbClr val="002060"/>
                </a:solidFill>
                <a:latin typeface="+mj-lt"/>
              </a:rPr>
              <a:t> </a:t>
            </a:r>
            <a:endParaRPr lang="fr-FR" i="0" dirty="0" smtClean="0">
              <a:solidFill>
                <a:srgbClr val="002060"/>
              </a:solidFill>
              <a:effectLst/>
              <a:latin typeface="+mj-lt"/>
            </a:endParaRPr>
          </a:p>
          <a:p>
            <a:pPr marL="285750" indent="-285750">
              <a:buFont typeface="Arial" panose="020B0604020202020204" pitchFamily="34" charset="0"/>
              <a:buChar char="•"/>
            </a:pPr>
            <a:r>
              <a:rPr lang="fr-FR" dirty="0" smtClean="0">
                <a:solidFill>
                  <a:srgbClr val="002060"/>
                </a:solidFill>
                <a:latin typeface="+mj-lt"/>
              </a:rPr>
              <a:t>Toutes </a:t>
            </a:r>
            <a:r>
              <a:rPr lang="fr-FR" dirty="0">
                <a:solidFill>
                  <a:srgbClr val="002060"/>
                </a:solidFill>
                <a:latin typeface="+mj-lt"/>
              </a:rPr>
              <a:t>fenêtres double </a:t>
            </a:r>
            <a:r>
              <a:rPr lang="fr-FR" dirty="0" smtClean="0">
                <a:solidFill>
                  <a:srgbClr val="002060"/>
                </a:solidFill>
                <a:latin typeface="+mj-lt"/>
              </a:rPr>
              <a:t>vitrage, </a:t>
            </a:r>
            <a:r>
              <a:rPr lang="fr-FR" dirty="0">
                <a:solidFill>
                  <a:srgbClr val="002060"/>
                </a:solidFill>
                <a:latin typeface="+mj-lt"/>
              </a:rPr>
              <a:t>dans </a:t>
            </a:r>
            <a:r>
              <a:rPr lang="fr-FR" dirty="0" smtClean="0">
                <a:solidFill>
                  <a:srgbClr val="002060"/>
                </a:solidFill>
                <a:latin typeface="+mj-lt"/>
              </a:rPr>
              <a:t>cadres en bois </a:t>
            </a:r>
            <a:r>
              <a:rPr lang="fr-FR" dirty="0">
                <a:solidFill>
                  <a:srgbClr val="002060"/>
                </a:solidFill>
                <a:latin typeface="+mj-lt"/>
              </a:rPr>
              <a:t>ou PVC</a:t>
            </a:r>
          </a:p>
          <a:p>
            <a:pPr marL="285750" indent="-285750">
              <a:buFont typeface="Arial" panose="020B0604020202020204" pitchFamily="34" charset="0"/>
              <a:buChar char="•"/>
            </a:pPr>
            <a:r>
              <a:rPr lang="fr-FR" dirty="0">
                <a:solidFill>
                  <a:srgbClr val="002060"/>
                </a:solidFill>
                <a:latin typeface="+mj-lt"/>
              </a:rPr>
              <a:t>Chauffage central au gaz de ville, commande a distance (Wifi).</a:t>
            </a:r>
          </a:p>
          <a:p>
            <a:pPr marL="285750" indent="-285750">
              <a:buFont typeface="Arial" panose="020B0604020202020204" pitchFamily="34" charset="0"/>
              <a:buChar char="•"/>
            </a:pPr>
            <a:r>
              <a:rPr lang="fr-FR" dirty="0" smtClean="0">
                <a:solidFill>
                  <a:srgbClr val="002060"/>
                </a:solidFill>
                <a:latin typeface="+mj-lt"/>
              </a:rPr>
              <a:t>Assainissement:</a:t>
            </a:r>
            <a:r>
              <a:rPr lang="fr-FR" dirty="0">
                <a:solidFill>
                  <a:srgbClr val="002060"/>
                </a:solidFill>
                <a:latin typeface="+mj-lt"/>
              </a:rPr>
              <a:t> </a:t>
            </a:r>
            <a:r>
              <a:rPr lang="fr-FR" dirty="0" smtClean="0">
                <a:solidFill>
                  <a:srgbClr val="002060"/>
                </a:solidFill>
                <a:latin typeface="+mj-lt"/>
              </a:rPr>
              <a:t>tout-à-l'égout</a:t>
            </a:r>
          </a:p>
          <a:p>
            <a:pPr marL="285750" indent="-285750">
              <a:buFont typeface="Arial" panose="020B0604020202020204" pitchFamily="34" charset="0"/>
              <a:buChar char="•"/>
            </a:pPr>
            <a:r>
              <a:rPr lang="fr-FR" dirty="0" smtClean="0">
                <a:solidFill>
                  <a:srgbClr val="002060"/>
                </a:solidFill>
                <a:latin typeface="+mj-lt"/>
              </a:rPr>
              <a:t>Superficie terrain 1180 m</a:t>
            </a:r>
            <a:r>
              <a:rPr lang="fr-FR" baseline="30000" dirty="0" smtClean="0">
                <a:solidFill>
                  <a:srgbClr val="002060"/>
                </a:solidFill>
                <a:latin typeface="+mj-lt"/>
              </a:rPr>
              <a:t>2</a:t>
            </a:r>
            <a:endParaRPr lang="fr-FR" baseline="30000" dirty="0" smtClean="0">
              <a:solidFill>
                <a:srgbClr val="FF0000"/>
              </a:solidFill>
              <a:latin typeface="+mj-lt"/>
            </a:endParaRPr>
          </a:p>
          <a:p>
            <a:pPr marL="285750" indent="-285750">
              <a:buFont typeface="Arial" panose="020B0604020202020204" pitchFamily="34" charset="0"/>
              <a:buChar char="•"/>
            </a:pPr>
            <a:r>
              <a:rPr lang="fr-FR" dirty="0" smtClean="0">
                <a:solidFill>
                  <a:srgbClr val="002060"/>
                </a:solidFill>
                <a:latin typeface="+mj-lt"/>
              </a:rPr>
              <a:t>DPE: classe C (2017), classe E (2025) nouvelle règlementation</a:t>
            </a:r>
          </a:p>
          <a:p>
            <a:pPr marL="285750" indent="-285750">
              <a:buFont typeface="Arial" panose="020B0604020202020204" pitchFamily="34" charset="0"/>
              <a:buChar char="•"/>
            </a:pPr>
            <a:r>
              <a:rPr lang="fr-FR" dirty="0" smtClean="0">
                <a:solidFill>
                  <a:srgbClr val="002060"/>
                </a:solidFill>
                <a:latin typeface="+mj-lt"/>
              </a:rPr>
              <a:t>Taxe habitation pour 2024: € 881 (en cas non résidentiel) </a:t>
            </a:r>
          </a:p>
          <a:p>
            <a:pPr marL="285750" indent="-285750">
              <a:buFont typeface="Arial" panose="020B0604020202020204" pitchFamily="34" charset="0"/>
              <a:buChar char="•"/>
            </a:pPr>
            <a:r>
              <a:rPr lang="fr-FR" dirty="0" smtClean="0">
                <a:solidFill>
                  <a:srgbClr val="002060"/>
                </a:solidFill>
                <a:latin typeface="+mj-lt"/>
              </a:rPr>
              <a:t>Taxe foncières pour 2024: € 1.112</a:t>
            </a:r>
          </a:p>
          <a:p>
            <a:pPr marL="285750" indent="-285750">
              <a:buFont typeface="Arial" panose="020B0604020202020204" pitchFamily="34" charset="0"/>
              <a:buChar char="•"/>
            </a:pPr>
            <a:r>
              <a:rPr lang="fr-FR" dirty="0">
                <a:solidFill>
                  <a:srgbClr val="002060"/>
                </a:solidFill>
                <a:latin typeface="+mj-lt"/>
              </a:rPr>
              <a:t>Disponibilité à convenir </a:t>
            </a:r>
          </a:p>
          <a:p>
            <a:endParaRPr lang="fr-FR" dirty="0">
              <a:solidFill>
                <a:srgbClr val="002060"/>
              </a:solidFill>
              <a:latin typeface="+mj-lt"/>
            </a:endParaRPr>
          </a:p>
        </p:txBody>
      </p:sp>
      <p:pic>
        <p:nvPicPr>
          <p:cNvPr id="4" name="Afbeelding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81043" y="3507841"/>
            <a:ext cx="4291822" cy="3117826"/>
          </a:xfrm>
          <a:prstGeom prst="rect">
            <a:avLst/>
          </a:prstGeom>
        </p:spPr>
      </p:pic>
      <p:pic>
        <p:nvPicPr>
          <p:cNvPr id="5" name="Afbeelding 4"/>
          <p:cNvPicPr>
            <a:picLocks noChangeAspect="1"/>
          </p:cNvPicPr>
          <p:nvPr/>
        </p:nvPicPr>
        <p:blipFill>
          <a:blip r:embed="rId3"/>
          <a:stretch>
            <a:fillRect/>
          </a:stretch>
        </p:blipFill>
        <p:spPr>
          <a:xfrm>
            <a:off x="8734309" y="1221453"/>
            <a:ext cx="2385289" cy="1437267"/>
          </a:xfrm>
          <a:prstGeom prst="rect">
            <a:avLst/>
          </a:prstGeom>
        </p:spPr>
      </p:pic>
      <p:sp>
        <p:nvSpPr>
          <p:cNvPr id="6" name="Tekstvak 5"/>
          <p:cNvSpPr txBox="1"/>
          <p:nvPr/>
        </p:nvSpPr>
        <p:spPr>
          <a:xfrm>
            <a:off x="9083710" y="2560060"/>
            <a:ext cx="2411604" cy="523220"/>
          </a:xfrm>
          <a:prstGeom prst="rect">
            <a:avLst/>
          </a:prstGeom>
          <a:noFill/>
        </p:spPr>
        <p:txBody>
          <a:bodyPr wrap="square" rtlCol="0">
            <a:spAutoFit/>
          </a:bodyPr>
          <a:lstStyle/>
          <a:p>
            <a:r>
              <a:rPr lang="nl-NL" sz="2800" dirty="0" smtClean="0">
                <a:solidFill>
                  <a:schemeClr val="accent1">
                    <a:lumMod val="50000"/>
                  </a:schemeClr>
                </a:solidFill>
              </a:rPr>
              <a:t>Bourgogne</a:t>
            </a:r>
            <a:endParaRPr lang="nl-NL" sz="2800" dirty="0">
              <a:solidFill>
                <a:schemeClr val="accent1">
                  <a:lumMod val="50000"/>
                </a:schemeClr>
              </a:solidFill>
            </a:endParaRPr>
          </a:p>
        </p:txBody>
      </p:sp>
    </p:spTree>
    <p:extLst>
      <p:ext uri="{BB962C8B-B14F-4D97-AF65-F5344CB8AC3E}">
        <p14:creationId xmlns:p14="http://schemas.microsoft.com/office/powerpoint/2010/main" val="2607535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77208" y="3701560"/>
            <a:ext cx="3692766" cy="2769575"/>
          </a:xfrm>
          <a:prstGeom prst="rect">
            <a:avLst/>
          </a:prstGeom>
        </p:spPr>
      </p:pic>
      <p:pic>
        <p:nvPicPr>
          <p:cNvPr id="3" name="Afbeelding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19246" y="3701560"/>
            <a:ext cx="3692768" cy="2769576"/>
          </a:xfrm>
          <a:prstGeom prst="rect">
            <a:avLst/>
          </a:prstGeom>
        </p:spPr>
      </p:pic>
      <p:pic>
        <p:nvPicPr>
          <p:cNvPr id="4" name="Afbeelding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29161" y="855446"/>
            <a:ext cx="3340813" cy="2505610"/>
          </a:xfrm>
          <a:prstGeom prst="rect">
            <a:avLst/>
          </a:prstGeom>
        </p:spPr>
      </p:pic>
      <p:pic>
        <p:nvPicPr>
          <p:cNvPr id="5" name="Afbeelding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291214" y="1754464"/>
            <a:ext cx="5390481" cy="4042861"/>
          </a:xfrm>
          <a:prstGeom prst="rect">
            <a:avLst/>
          </a:prstGeom>
        </p:spPr>
      </p:pic>
      <p:pic>
        <p:nvPicPr>
          <p:cNvPr id="6" name="Afbeelding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66414" y="851856"/>
            <a:ext cx="3345600" cy="2509200"/>
          </a:xfrm>
          <a:prstGeom prst="rect">
            <a:avLst/>
          </a:prstGeom>
        </p:spPr>
      </p:pic>
      <p:sp>
        <p:nvSpPr>
          <p:cNvPr id="7" name="Titel 1"/>
          <p:cNvSpPr txBox="1">
            <a:spLocks/>
          </p:cNvSpPr>
          <p:nvPr/>
        </p:nvSpPr>
        <p:spPr>
          <a:xfrm>
            <a:off x="382596" y="117132"/>
            <a:ext cx="11437618" cy="73472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4000" dirty="0" smtClean="0">
                <a:solidFill>
                  <a:schemeClr val="accent5">
                    <a:lumMod val="50000"/>
                  </a:schemeClr>
                </a:solidFill>
                <a:latin typeface="+mn-lt"/>
                <a:ea typeface="+mn-ea"/>
                <a:cs typeface="+mn-cs"/>
              </a:rPr>
              <a:t>Le jardin arrière (hors saison)</a:t>
            </a:r>
            <a:endParaRPr lang="fr-FR" sz="4000" dirty="0">
              <a:solidFill>
                <a:schemeClr val="accent5">
                  <a:lumMod val="50000"/>
                </a:schemeClr>
              </a:solidFill>
              <a:latin typeface="+mn-lt"/>
              <a:ea typeface="+mn-ea"/>
              <a:cs typeface="+mn-cs"/>
            </a:endParaRPr>
          </a:p>
        </p:txBody>
      </p:sp>
    </p:spTree>
    <p:extLst>
      <p:ext uri="{BB962C8B-B14F-4D97-AF65-F5344CB8AC3E}">
        <p14:creationId xmlns:p14="http://schemas.microsoft.com/office/powerpoint/2010/main" val="26529919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6191251" y="857251"/>
            <a:ext cx="6857999" cy="5143499"/>
          </a:xfrm>
          <a:prstGeom prst="rect">
            <a:avLst/>
          </a:prstGeom>
        </p:spPr>
      </p:pic>
      <p:sp>
        <p:nvSpPr>
          <p:cNvPr id="3" name="Titel 1"/>
          <p:cNvSpPr txBox="1">
            <a:spLocks/>
          </p:cNvSpPr>
          <p:nvPr/>
        </p:nvSpPr>
        <p:spPr>
          <a:xfrm>
            <a:off x="382596" y="117132"/>
            <a:ext cx="11437618" cy="73472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4000" dirty="0" smtClean="0">
                <a:solidFill>
                  <a:schemeClr val="accent5">
                    <a:lumMod val="50000"/>
                  </a:schemeClr>
                </a:solidFill>
                <a:latin typeface="+mn-lt"/>
                <a:ea typeface="+mn-ea"/>
                <a:cs typeface="+mn-cs"/>
              </a:rPr>
              <a:t>Le jardin devant (hors saison)</a:t>
            </a:r>
            <a:endParaRPr lang="fr-FR" sz="4000" dirty="0">
              <a:solidFill>
                <a:schemeClr val="accent5">
                  <a:lumMod val="50000"/>
                </a:schemeClr>
              </a:solidFill>
              <a:latin typeface="+mn-lt"/>
              <a:ea typeface="+mn-ea"/>
              <a:cs typeface="+mn-cs"/>
            </a:endParaRPr>
          </a:p>
        </p:txBody>
      </p:sp>
      <p:pic>
        <p:nvPicPr>
          <p:cNvPr id="4" name="Afbeelding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15164" y="2679192"/>
            <a:ext cx="2811571" cy="3748762"/>
          </a:xfrm>
          <a:prstGeom prst="rect">
            <a:avLst/>
          </a:prstGeom>
        </p:spPr>
      </p:pic>
    </p:spTree>
    <p:extLst>
      <p:ext uri="{BB962C8B-B14F-4D97-AF65-F5344CB8AC3E}">
        <p14:creationId xmlns:p14="http://schemas.microsoft.com/office/powerpoint/2010/main" val="8339987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6698" y="1847088"/>
            <a:ext cx="5498592" cy="4123944"/>
          </a:xfrm>
          <a:prstGeom prst="rect">
            <a:avLst/>
          </a:prstGeom>
        </p:spPr>
      </p:pic>
      <p:sp>
        <p:nvSpPr>
          <p:cNvPr id="3" name="Titel 1"/>
          <p:cNvSpPr txBox="1">
            <a:spLocks/>
          </p:cNvSpPr>
          <p:nvPr/>
        </p:nvSpPr>
        <p:spPr>
          <a:xfrm>
            <a:off x="356481" y="292138"/>
            <a:ext cx="11437618" cy="734724"/>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4000" dirty="0">
                <a:solidFill>
                  <a:schemeClr val="accent5">
                    <a:lumMod val="50000"/>
                  </a:schemeClr>
                </a:solidFill>
                <a:latin typeface="+mn-lt"/>
                <a:ea typeface="+mn-ea"/>
                <a:cs typeface="+mn-cs"/>
              </a:rPr>
              <a:t>Garage traversant, donnant accès au jardin, avec abri au-dessus</a:t>
            </a:r>
          </a:p>
        </p:txBody>
      </p:sp>
      <p:pic>
        <p:nvPicPr>
          <p:cNvPr id="4" name="Afbeelding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41639" y="1847088"/>
            <a:ext cx="5498592" cy="4123944"/>
          </a:xfrm>
          <a:prstGeom prst="rect">
            <a:avLst/>
          </a:prstGeom>
        </p:spPr>
      </p:pic>
    </p:spTree>
    <p:extLst>
      <p:ext uri="{BB962C8B-B14F-4D97-AF65-F5344CB8AC3E}">
        <p14:creationId xmlns:p14="http://schemas.microsoft.com/office/powerpoint/2010/main" val="13872840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356481" y="1157965"/>
            <a:ext cx="4021329" cy="4197086"/>
          </a:xfrm>
          <a:prstGeom prst="rect">
            <a:avLst/>
          </a:prstGeom>
        </p:spPr>
      </p:pic>
      <p:pic>
        <p:nvPicPr>
          <p:cNvPr id="4" name="Afbeelding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11090" y="3421334"/>
            <a:ext cx="6044732" cy="3259816"/>
          </a:xfrm>
          <a:prstGeom prst="rect">
            <a:avLst/>
          </a:prstGeom>
        </p:spPr>
      </p:pic>
      <p:pic>
        <p:nvPicPr>
          <p:cNvPr id="3" name="Afbeelding 2"/>
          <p:cNvPicPr>
            <a:picLocks noChangeAspect="1"/>
          </p:cNvPicPr>
          <p:nvPr/>
        </p:nvPicPr>
        <p:blipFill>
          <a:blip r:embed="rId4"/>
          <a:stretch>
            <a:fillRect/>
          </a:stretch>
        </p:blipFill>
        <p:spPr>
          <a:xfrm>
            <a:off x="8101468" y="386645"/>
            <a:ext cx="3898027" cy="5558296"/>
          </a:xfrm>
          <a:prstGeom prst="rect">
            <a:avLst/>
          </a:prstGeom>
        </p:spPr>
      </p:pic>
      <p:sp>
        <p:nvSpPr>
          <p:cNvPr id="5" name="Titel 1"/>
          <p:cNvSpPr txBox="1">
            <a:spLocks/>
          </p:cNvSpPr>
          <p:nvPr/>
        </p:nvSpPr>
        <p:spPr>
          <a:xfrm>
            <a:off x="356481" y="292138"/>
            <a:ext cx="11437618" cy="73472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4000" dirty="0" smtClean="0">
                <a:solidFill>
                  <a:schemeClr val="accent5">
                    <a:lumMod val="50000"/>
                  </a:schemeClr>
                </a:solidFill>
                <a:latin typeface="+mn-lt"/>
                <a:ea typeface="+mn-ea"/>
                <a:cs typeface="+mn-cs"/>
              </a:rPr>
              <a:t>Doubles des plans originaux dispo</a:t>
            </a:r>
            <a:endParaRPr lang="fr-FR" sz="4000" dirty="0">
              <a:solidFill>
                <a:schemeClr val="accent5">
                  <a:lumMod val="50000"/>
                </a:schemeClr>
              </a:solidFill>
              <a:latin typeface="+mn-lt"/>
              <a:ea typeface="+mn-ea"/>
              <a:cs typeface="+mn-cs"/>
            </a:endParaRPr>
          </a:p>
        </p:txBody>
      </p:sp>
    </p:spTree>
    <p:extLst>
      <p:ext uri="{BB962C8B-B14F-4D97-AF65-F5344CB8AC3E}">
        <p14:creationId xmlns:p14="http://schemas.microsoft.com/office/powerpoint/2010/main" val="22074392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690006" y="2275247"/>
            <a:ext cx="4919468" cy="3069787"/>
          </a:xfrm>
          <a:prstGeom prst="rect">
            <a:avLst/>
          </a:prstGeom>
        </p:spPr>
      </p:pic>
      <p:pic>
        <p:nvPicPr>
          <p:cNvPr id="7" name="Afbeelding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9176265" y="2313526"/>
            <a:ext cx="3359081" cy="2508692"/>
          </a:xfrm>
          <a:prstGeom prst="rect">
            <a:avLst/>
          </a:prstGeom>
        </p:spPr>
      </p:pic>
      <p:pic>
        <p:nvPicPr>
          <p:cNvPr id="8" name="Afbeelding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2877162" y="2368783"/>
            <a:ext cx="3843619" cy="2882714"/>
          </a:xfrm>
          <a:prstGeom prst="rect">
            <a:avLst/>
          </a:prstGeom>
        </p:spPr>
      </p:pic>
      <p:sp>
        <p:nvSpPr>
          <p:cNvPr id="9" name="Titel 1"/>
          <p:cNvSpPr txBox="1">
            <a:spLocks/>
          </p:cNvSpPr>
          <p:nvPr/>
        </p:nvSpPr>
        <p:spPr>
          <a:xfrm>
            <a:off x="234835" y="124690"/>
            <a:ext cx="10515600" cy="7673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4000" dirty="0">
                <a:solidFill>
                  <a:schemeClr val="accent5">
                    <a:lumMod val="50000"/>
                  </a:schemeClr>
                </a:solidFill>
                <a:latin typeface="+mn-lt"/>
                <a:ea typeface="+mn-ea"/>
                <a:cs typeface="+mn-cs"/>
              </a:rPr>
              <a:t>Quelques vues de détails</a:t>
            </a:r>
          </a:p>
        </p:txBody>
      </p:sp>
      <p:pic>
        <p:nvPicPr>
          <p:cNvPr id="2" name="Afbeelding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4941" y="1350406"/>
            <a:ext cx="3151905" cy="4919898"/>
          </a:xfrm>
          <a:prstGeom prst="rect">
            <a:avLst/>
          </a:prstGeom>
        </p:spPr>
      </p:pic>
    </p:spTree>
    <p:extLst>
      <p:ext uri="{BB962C8B-B14F-4D97-AF65-F5344CB8AC3E}">
        <p14:creationId xmlns:p14="http://schemas.microsoft.com/office/powerpoint/2010/main" val="1263811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356481" y="292138"/>
            <a:ext cx="11437618" cy="73472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4000" dirty="0" smtClean="0">
                <a:solidFill>
                  <a:schemeClr val="accent5">
                    <a:lumMod val="50000"/>
                  </a:schemeClr>
                </a:solidFill>
                <a:latin typeface="+mn-lt"/>
                <a:ea typeface="+mn-ea"/>
                <a:cs typeface="+mn-cs"/>
              </a:rPr>
              <a:t>Niveau 2, chambre et </a:t>
            </a:r>
            <a:r>
              <a:rPr lang="fr-FR" sz="4000" dirty="0" err="1" smtClean="0">
                <a:solidFill>
                  <a:schemeClr val="accent5">
                    <a:lumMod val="50000"/>
                  </a:schemeClr>
                </a:solidFill>
                <a:latin typeface="+mn-lt"/>
                <a:ea typeface="+mn-ea"/>
                <a:cs typeface="+mn-cs"/>
              </a:rPr>
              <a:t>SdB</a:t>
            </a:r>
            <a:endParaRPr lang="fr-FR" sz="4000" dirty="0">
              <a:solidFill>
                <a:schemeClr val="accent5">
                  <a:lumMod val="50000"/>
                </a:schemeClr>
              </a:solidFill>
              <a:latin typeface="+mn-lt"/>
              <a:ea typeface="+mn-ea"/>
              <a:cs typeface="+mn-cs"/>
            </a:endParaRPr>
          </a:p>
        </p:txBody>
      </p:sp>
      <p:pic>
        <p:nvPicPr>
          <p:cNvPr id="5" name="Afbeelding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6480" y="3966490"/>
            <a:ext cx="9436743" cy="2711974"/>
          </a:xfrm>
          <a:prstGeom prst="rect">
            <a:avLst/>
          </a:prstGeom>
        </p:spPr>
      </p:pic>
      <p:pic>
        <p:nvPicPr>
          <p:cNvPr id="4" name="Afbeelding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62077" y="292138"/>
            <a:ext cx="2632021" cy="3566631"/>
          </a:xfrm>
          <a:prstGeom prst="rect">
            <a:avLst/>
          </a:prstGeom>
        </p:spPr>
      </p:pic>
      <p:pic>
        <p:nvPicPr>
          <p:cNvPr id="3" name="Afbeelding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00617" y="292138"/>
            <a:ext cx="2674972" cy="3566630"/>
          </a:xfrm>
          <a:prstGeom prst="rect">
            <a:avLst/>
          </a:prstGeom>
        </p:spPr>
      </p:pic>
    </p:spTree>
    <p:extLst>
      <p:ext uri="{BB962C8B-B14F-4D97-AF65-F5344CB8AC3E}">
        <p14:creationId xmlns:p14="http://schemas.microsoft.com/office/powerpoint/2010/main" val="34572951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356481" y="292138"/>
            <a:ext cx="11437618" cy="734724"/>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4000" dirty="0" smtClean="0">
                <a:solidFill>
                  <a:schemeClr val="accent5">
                    <a:lumMod val="50000"/>
                  </a:schemeClr>
                </a:solidFill>
                <a:latin typeface="+mn-lt"/>
                <a:ea typeface="+mn-ea"/>
                <a:cs typeface="+mn-cs"/>
              </a:rPr>
              <a:t>Niveau 2</a:t>
            </a:r>
            <a:r>
              <a:rPr lang="fr-FR" sz="4000" dirty="0">
                <a:solidFill>
                  <a:schemeClr val="accent5">
                    <a:lumMod val="50000"/>
                  </a:schemeClr>
                </a:solidFill>
                <a:latin typeface="+mn-lt"/>
                <a:ea typeface="+mn-ea"/>
                <a:cs typeface="+mn-cs"/>
              </a:rPr>
              <a:t>, chambre </a:t>
            </a:r>
            <a:r>
              <a:rPr lang="fr-FR" sz="4000" dirty="0" smtClean="0">
                <a:solidFill>
                  <a:schemeClr val="accent5">
                    <a:lumMod val="50000"/>
                  </a:schemeClr>
                </a:solidFill>
                <a:latin typeface="+mn-lt"/>
                <a:ea typeface="+mn-ea"/>
                <a:cs typeface="+mn-cs"/>
              </a:rPr>
              <a:t>avec </a:t>
            </a:r>
            <a:r>
              <a:rPr lang="fr-FR" sz="4000" dirty="0">
                <a:solidFill>
                  <a:schemeClr val="accent5">
                    <a:lumMod val="50000"/>
                  </a:schemeClr>
                </a:solidFill>
                <a:latin typeface="+mn-lt"/>
                <a:ea typeface="+mn-ea"/>
                <a:cs typeface="+mn-cs"/>
              </a:rPr>
              <a:t>hauteur et 2 pièces mansardées</a:t>
            </a:r>
          </a:p>
        </p:txBody>
      </p:sp>
      <p:pic>
        <p:nvPicPr>
          <p:cNvPr id="4" name="Afbeelding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31322" y="1336431"/>
            <a:ext cx="7532077" cy="2072535"/>
          </a:xfrm>
          <a:prstGeom prst="rect">
            <a:avLst/>
          </a:prstGeom>
        </p:spPr>
      </p:pic>
      <p:pic>
        <p:nvPicPr>
          <p:cNvPr id="5" name="Afbeelding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84985" y="3873416"/>
            <a:ext cx="1922585" cy="2563447"/>
          </a:xfrm>
          <a:prstGeom prst="rect">
            <a:avLst/>
          </a:prstGeom>
        </p:spPr>
      </p:pic>
      <p:pic>
        <p:nvPicPr>
          <p:cNvPr id="6" name="Afbeelding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58346" y="3873416"/>
            <a:ext cx="3435753" cy="2536985"/>
          </a:xfrm>
          <a:prstGeom prst="rect">
            <a:avLst/>
          </a:prstGeom>
        </p:spPr>
      </p:pic>
      <p:pic>
        <p:nvPicPr>
          <p:cNvPr id="7" name="Afbeelding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2120" y="1336431"/>
            <a:ext cx="3800664" cy="5073970"/>
          </a:xfrm>
          <a:prstGeom prst="rect">
            <a:avLst/>
          </a:prstGeom>
        </p:spPr>
      </p:pic>
    </p:spTree>
    <p:extLst>
      <p:ext uri="{BB962C8B-B14F-4D97-AF65-F5344CB8AC3E}">
        <p14:creationId xmlns:p14="http://schemas.microsoft.com/office/powerpoint/2010/main" val="42662867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356481" y="292138"/>
            <a:ext cx="11437618" cy="73472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4000" dirty="0" smtClean="0">
                <a:solidFill>
                  <a:schemeClr val="accent5">
                    <a:lumMod val="50000"/>
                  </a:schemeClr>
                </a:solidFill>
                <a:latin typeface="+mn-lt"/>
                <a:ea typeface="+mn-ea"/>
                <a:cs typeface="+mn-cs"/>
              </a:rPr>
              <a:t>Niveau </a:t>
            </a:r>
            <a:r>
              <a:rPr lang="fr-FR" sz="4000" dirty="0">
                <a:solidFill>
                  <a:schemeClr val="accent5">
                    <a:lumMod val="50000"/>
                  </a:schemeClr>
                </a:solidFill>
                <a:latin typeface="+mn-lt"/>
                <a:ea typeface="+mn-ea"/>
                <a:cs typeface="+mn-cs"/>
              </a:rPr>
              <a:t>1 </a:t>
            </a:r>
            <a:r>
              <a:rPr lang="fr-FR" sz="4000" dirty="0" smtClean="0">
                <a:solidFill>
                  <a:schemeClr val="accent5">
                    <a:lumMod val="50000"/>
                  </a:schemeClr>
                </a:solidFill>
                <a:latin typeface="+mn-lt"/>
                <a:ea typeface="+mn-ea"/>
                <a:cs typeface="+mn-cs"/>
              </a:rPr>
              <a:t>(la </a:t>
            </a:r>
            <a:r>
              <a:rPr lang="fr-FR" sz="4000" dirty="0">
                <a:solidFill>
                  <a:schemeClr val="accent5">
                    <a:lumMod val="50000"/>
                  </a:schemeClr>
                </a:solidFill>
                <a:latin typeface="+mn-lt"/>
                <a:ea typeface="+mn-ea"/>
                <a:cs typeface="+mn-cs"/>
              </a:rPr>
              <a:t>surface </a:t>
            </a:r>
            <a:r>
              <a:rPr lang="fr-FR" sz="4000" dirty="0" smtClean="0">
                <a:solidFill>
                  <a:schemeClr val="accent5">
                    <a:lumMod val="50000"/>
                  </a:schemeClr>
                </a:solidFill>
                <a:latin typeface="+mn-lt"/>
                <a:ea typeface="+mn-ea"/>
                <a:cs typeface="+mn-cs"/>
              </a:rPr>
              <a:t>habité </a:t>
            </a:r>
            <a:r>
              <a:rPr lang="fr-FR" sz="4000" dirty="0">
                <a:solidFill>
                  <a:schemeClr val="accent5">
                    <a:lumMod val="50000"/>
                  </a:schemeClr>
                </a:solidFill>
                <a:latin typeface="+mn-lt"/>
                <a:ea typeface="+mn-ea"/>
                <a:cs typeface="+mn-cs"/>
              </a:rPr>
              <a:t>est de plain-pied)</a:t>
            </a:r>
          </a:p>
        </p:txBody>
      </p:sp>
      <p:pic>
        <p:nvPicPr>
          <p:cNvPr id="4" name="Afbeelding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6481" y="1186999"/>
            <a:ext cx="4155831" cy="5541108"/>
          </a:xfrm>
          <a:prstGeom prst="rect">
            <a:avLst/>
          </a:prstGeom>
        </p:spPr>
      </p:pic>
      <p:pic>
        <p:nvPicPr>
          <p:cNvPr id="5" name="Afbeelding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94450" y="1026862"/>
            <a:ext cx="7559817" cy="2724446"/>
          </a:xfrm>
          <a:prstGeom prst="rect">
            <a:avLst/>
          </a:prstGeom>
        </p:spPr>
      </p:pic>
      <p:pic>
        <p:nvPicPr>
          <p:cNvPr id="6" name="Afbeelding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49715" y="3817189"/>
            <a:ext cx="2183189" cy="2910918"/>
          </a:xfrm>
          <a:prstGeom prst="rect">
            <a:avLst/>
          </a:prstGeom>
        </p:spPr>
      </p:pic>
      <p:pic>
        <p:nvPicPr>
          <p:cNvPr id="7" name="Afbeelding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74359" y="4238302"/>
            <a:ext cx="3319740" cy="2489805"/>
          </a:xfrm>
          <a:prstGeom prst="rect">
            <a:avLst/>
          </a:prstGeom>
        </p:spPr>
      </p:pic>
    </p:spTree>
    <p:extLst>
      <p:ext uri="{BB962C8B-B14F-4D97-AF65-F5344CB8AC3E}">
        <p14:creationId xmlns:p14="http://schemas.microsoft.com/office/powerpoint/2010/main" val="38444828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356481" y="292138"/>
            <a:ext cx="11437618" cy="73472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4000" dirty="0" smtClean="0">
                <a:solidFill>
                  <a:schemeClr val="accent5">
                    <a:lumMod val="50000"/>
                  </a:schemeClr>
                </a:solidFill>
                <a:latin typeface="+mn-lt"/>
                <a:ea typeface="+mn-ea"/>
                <a:cs typeface="+mn-cs"/>
              </a:rPr>
              <a:t>Niveau 1, séjour et cuisine</a:t>
            </a:r>
            <a:endParaRPr lang="fr-FR" sz="4000" dirty="0">
              <a:solidFill>
                <a:schemeClr val="accent5">
                  <a:lumMod val="50000"/>
                </a:schemeClr>
              </a:solidFill>
              <a:latin typeface="+mn-lt"/>
              <a:ea typeface="+mn-ea"/>
              <a:cs typeface="+mn-cs"/>
            </a:endParaRPr>
          </a:p>
        </p:txBody>
      </p:sp>
      <p:pic>
        <p:nvPicPr>
          <p:cNvPr id="3" name="Afbeelding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6846" y="1230922"/>
            <a:ext cx="4009292" cy="5345723"/>
          </a:xfrm>
          <a:prstGeom prst="rect">
            <a:avLst/>
          </a:prstGeom>
        </p:spPr>
      </p:pic>
      <p:pic>
        <p:nvPicPr>
          <p:cNvPr id="4" name="Afbeelding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23451" y="1230922"/>
            <a:ext cx="7468549" cy="2392108"/>
          </a:xfrm>
          <a:prstGeom prst="rect">
            <a:avLst/>
          </a:prstGeom>
        </p:spPr>
      </p:pic>
      <p:pic>
        <p:nvPicPr>
          <p:cNvPr id="5" name="Afbeelding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60401" y="3229368"/>
            <a:ext cx="2491135" cy="3347277"/>
          </a:xfrm>
          <a:prstGeom prst="rect">
            <a:avLst/>
          </a:prstGeom>
        </p:spPr>
      </p:pic>
    </p:spTree>
    <p:extLst>
      <p:ext uri="{BB962C8B-B14F-4D97-AF65-F5344CB8AC3E}">
        <p14:creationId xmlns:p14="http://schemas.microsoft.com/office/powerpoint/2010/main" val="16779258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356481" y="292138"/>
            <a:ext cx="11437618" cy="73472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4000" dirty="0" smtClean="0">
                <a:solidFill>
                  <a:schemeClr val="accent5">
                    <a:lumMod val="50000"/>
                  </a:schemeClr>
                </a:solidFill>
                <a:latin typeface="+mn-lt"/>
                <a:ea typeface="+mn-ea"/>
                <a:cs typeface="+mn-cs"/>
              </a:rPr>
              <a:t>Niveau 1, chambre</a:t>
            </a:r>
            <a:endParaRPr lang="fr-FR" sz="4000" dirty="0">
              <a:solidFill>
                <a:schemeClr val="accent5">
                  <a:lumMod val="50000"/>
                </a:schemeClr>
              </a:solidFill>
              <a:latin typeface="+mn-lt"/>
              <a:ea typeface="+mn-ea"/>
              <a:cs typeface="+mn-cs"/>
            </a:endParaRPr>
          </a:p>
        </p:txBody>
      </p:sp>
      <p:pic>
        <p:nvPicPr>
          <p:cNvPr id="6" name="Afbeelding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6481" y="1357495"/>
            <a:ext cx="3535915" cy="2651936"/>
          </a:xfrm>
          <a:prstGeom prst="rect">
            <a:avLst/>
          </a:prstGeom>
        </p:spPr>
      </p:pic>
      <p:pic>
        <p:nvPicPr>
          <p:cNvPr id="8" name="Afbeelding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33673" y="2609314"/>
            <a:ext cx="2808844" cy="4108257"/>
          </a:xfrm>
          <a:prstGeom prst="rect">
            <a:avLst/>
          </a:prstGeom>
        </p:spPr>
      </p:pic>
      <p:pic>
        <p:nvPicPr>
          <p:cNvPr id="9" name="Afbeelding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6482" y="4078225"/>
            <a:ext cx="3535914" cy="2639346"/>
          </a:xfrm>
          <a:prstGeom prst="rect">
            <a:avLst/>
          </a:prstGeom>
        </p:spPr>
      </p:pic>
      <p:pic>
        <p:nvPicPr>
          <p:cNvPr id="10" name="Afbeelding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69879" y="576072"/>
            <a:ext cx="4586352" cy="6158369"/>
          </a:xfrm>
          <a:prstGeom prst="rect">
            <a:avLst/>
          </a:prstGeom>
        </p:spPr>
      </p:pic>
    </p:spTree>
    <p:extLst>
      <p:ext uri="{BB962C8B-B14F-4D97-AF65-F5344CB8AC3E}">
        <p14:creationId xmlns:p14="http://schemas.microsoft.com/office/powerpoint/2010/main" val="29132026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872836" y="550718"/>
            <a:ext cx="10883735" cy="1323439"/>
          </a:xfrm>
          <a:prstGeom prst="rect">
            <a:avLst/>
          </a:prstGeom>
          <a:noFill/>
        </p:spPr>
        <p:txBody>
          <a:bodyPr wrap="square" rtlCol="0">
            <a:spAutoFit/>
          </a:bodyPr>
          <a:lstStyle/>
          <a:p>
            <a:r>
              <a:rPr lang="fr-FR" sz="4000" dirty="0">
                <a:solidFill>
                  <a:schemeClr val="accent5">
                    <a:lumMod val="50000"/>
                  </a:schemeClr>
                </a:solidFill>
              </a:rPr>
              <a:t>L</a:t>
            </a:r>
            <a:r>
              <a:rPr lang="fr-FR" sz="4000" dirty="0" smtClean="0">
                <a:solidFill>
                  <a:schemeClr val="accent5">
                    <a:lumMod val="50000"/>
                  </a:schemeClr>
                </a:solidFill>
              </a:rPr>
              <a:t>e </a:t>
            </a:r>
            <a:r>
              <a:rPr lang="fr-FR" sz="4000" dirty="0">
                <a:solidFill>
                  <a:schemeClr val="accent5">
                    <a:lumMod val="50000"/>
                  </a:schemeClr>
                </a:solidFill>
              </a:rPr>
              <a:t>calme de la </a:t>
            </a:r>
            <a:r>
              <a:rPr lang="fr-FR" sz="4000" dirty="0" smtClean="0">
                <a:solidFill>
                  <a:schemeClr val="accent5">
                    <a:lumMod val="50000"/>
                  </a:schemeClr>
                </a:solidFill>
              </a:rPr>
              <a:t>campagne </a:t>
            </a:r>
            <a:r>
              <a:rPr lang="fr-FR" sz="4000" dirty="0">
                <a:solidFill>
                  <a:schemeClr val="accent5">
                    <a:lumMod val="50000"/>
                  </a:schemeClr>
                </a:solidFill>
              </a:rPr>
              <a:t>et en même </a:t>
            </a:r>
            <a:r>
              <a:rPr lang="fr-FR" sz="4000" dirty="0" smtClean="0">
                <a:solidFill>
                  <a:schemeClr val="accent5">
                    <a:lumMod val="50000"/>
                  </a:schemeClr>
                </a:solidFill>
              </a:rPr>
              <a:t>temps au bord du village Coulanges-sur-Yonne </a:t>
            </a:r>
            <a:endParaRPr lang="fr-FR" sz="4000" dirty="0">
              <a:solidFill>
                <a:schemeClr val="accent5">
                  <a:lumMod val="50000"/>
                </a:schemeClr>
              </a:solidFill>
            </a:endParaRPr>
          </a:p>
        </p:txBody>
      </p:sp>
      <p:pic>
        <p:nvPicPr>
          <p:cNvPr id="6" name="Afbeelding 5"/>
          <p:cNvPicPr>
            <a:picLocks noChangeAspect="1"/>
          </p:cNvPicPr>
          <p:nvPr/>
        </p:nvPicPr>
        <p:blipFill>
          <a:blip r:embed="rId2"/>
          <a:stretch>
            <a:fillRect/>
          </a:stretch>
        </p:blipFill>
        <p:spPr>
          <a:xfrm>
            <a:off x="872836" y="2461073"/>
            <a:ext cx="4312228" cy="3462527"/>
          </a:xfrm>
          <a:prstGeom prst="rect">
            <a:avLst/>
          </a:prstGeom>
        </p:spPr>
      </p:pic>
      <p:pic>
        <p:nvPicPr>
          <p:cNvPr id="7" name="Afbeelding 6"/>
          <p:cNvPicPr>
            <a:picLocks noChangeAspect="1"/>
          </p:cNvPicPr>
          <p:nvPr/>
        </p:nvPicPr>
        <p:blipFill>
          <a:blip r:embed="rId3"/>
          <a:stretch>
            <a:fillRect/>
          </a:stretch>
        </p:blipFill>
        <p:spPr>
          <a:xfrm>
            <a:off x="5352030" y="2461073"/>
            <a:ext cx="4041970" cy="3462527"/>
          </a:xfrm>
          <a:prstGeom prst="rect">
            <a:avLst/>
          </a:prstGeom>
        </p:spPr>
      </p:pic>
      <p:sp>
        <p:nvSpPr>
          <p:cNvPr id="8" name="Tekstvak 7"/>
          <p:cNvSpPr txBox="1"/>
          <p:nvPr/>
        </p:nvSpPr>
        <p:spPr>
          <a:xfrm>
            <a:off x="5352030" y="2701223"/>
            <a:ext cx="2940627" cy="461665"/>
          </a:xfrm>
          <a:prstGeom prst="rect">
            <a:avLst/>
          </a:prstGeom>
          <a:noFill/>
        </p:spPr>
        <p:txBody>
          <a:bodyPr wrap="square" rtlCol="0">
            <a:spAutoFit/>
          </a:bodyPr>
          <a:lstStyle/>
          <a:p>
            <a:r>
              <a:rPr lang="nl-NL" sz="2400" dirty="0" smtClean="0">
                <a:solidFill>
                  <a:schemeClr val="accent5">
                    <a:lumMod val="50000"/>
                  </a:schemeClr>
                </a:solidFill>
              </a:rPr>
              <a:t>Coulanges </a:t>
            </a:r>
            <a:r>
              <a:rPr lang="nl-NL" sz="2400" dirty="0" err="1" smtClean="0">
                <a:solidFill>
                  <a:schemeClr val="accent5">
                    <a:lumMod val="50000"/>
                  </a:schemeClr>
                </a:solidFill>
              </a:rPr>
              <a:t>sur</a:t>
            </a:r>
            <a:r>
              <a:rPr lang="nl-NL" sz="2400" dirty="0" smtClean="0">
                <a:solidFill>
                  <a:schemeClr val="accent5">
                    <a:lumMod val="50000"/>
                  </a:schemeClr>
                </a:solidFill>
              </a:rPr>
              <a:t> </a:t>
            </a:r>
            <a:r>
              <a:rPr lang="nl-NL" sz="2400" dirty="0" err="1" smtClean="0">
                <a:solidFill>
                  <a:schemeClr val="accent5">
                    <a:lumMod val="50000"/>
                  </a:schemeClr>
                </a:solidFill>
              </a:rPr>
              <a:t>Yonne</a:t>
            </a:r>
            <a:endParaRPr lang="nl-NL" sz="2400" dirty="0">
              <a:solidFill>
                <a:schemeClr val="accent5">
                  <a:lumMod val="50000"/>
                </a:schemeClr>
              </a:solidFill>
            </a:endParaRPr>
          </a:p>
        </p:txBody>
      </p:sp>
      <p:sp>
        <p:nvSpPr>
          <p:cNvPr id="9" name="Tekstvak 8"/>
          <p:cNvSpPr txBox="1"/>
          <p:nvPr/>
        </p:nvSpPr>
        <p:spPr>
          <a:xfrm>
            <a:off x="3600449" y="2701224"/>
            <a:ext cx="2088573" cy="461665"/>
          </a:xfrm>
          <a:prstGeom prst="rect">
            <a:avLst/>
          </a:prstGeom>
          <a:noFill/>
        </p:spPr>
        <p:txBody>
          <a:bodyPr wrap="square" rtlCol="0">
            <a:spAutoFit/>
          </a:bodyPr>
          <a:lstStyle/>
          <a:p>
            <a:r>
              <a:rPr lang="nl-NL" sz="2400" dirty="0" smtClean="0">
                <a:solidFill>
                  <a:schemeClr val="accent5">
                    <a:lumMod val="50000"/>
                  </a:schemeClr>
                </a:solidFill>
              </a:rPr>
              <a:t>Bourgogne</a:t>
            </a:r>
            <a:endParaRPr lang="nl-NL" sz="2400" dirty="0">
              <a:solidFill>
                <a:schemeClr val="accent5">
                  <a:lumMod val="50000"/>
                </a:schemeClr>
              </a:solidFill>
            </a:endParaRPr>
          </a:p>
        </p:txBody>
      </p:sp>
      <p:sp>
        <p:nvSpPr>
          <p:cNvPr id="10" name="Tekstvak 9"/>
          <p:cNvSpPr txBox="1"/>
          <p:nvPr/>
        </p:nvSpPr>
        <p:spPr>
          <a:xfrm>
            <a:off x="9680669" y="2461073"/>
            <a:ext cx="2378189" cy="1785104"/>
          </a:xfrm>
          <a:prstGeom prst="rect">
            <a:avLst/>
          </a:prstGeom>
          <a:solidFill>
            <a:schemeClr val="tx2">
              <a:lumMod val="40000"/>
              <a:lumOff val="60000"/>
              <a:alpha val="55000"/>
            </a:schemeClr>
          </a:solidFill>
        </p:spPr>
        <p:txBody>
          <a:bodyPr wrap="square" rtlCol="0">
            <a:spAutoFit/>
          </a:bodyPr>
          <a:lstStyle/>
          <a:p>
            <a:r>
              <a:rPr lang="fr-FR" sz="2200" dirty="0" smtClean="0">
                <a:solidFill>
                  <a:srgbClr val="002060"/>
                </a:solidFill>
              </a:rPr>
              <a:t>Situé à seulement</a:t>
            </a:r>
          </a:p>
          <a:p>
            <a:r>
              <a:rPr lang="fr-FR" sz="2200" dirty="0" smtClean="0">
                <a:solidFill>
                  <a:srgbClr val="002060"/>
                </a:solidFill>
              </a:rPr>
              <a:t>200 km = 2 heures</a:t>
            </a:r>
          </a:p>
          <a:p>
            <a:r>
              <a:rPr lang="fr-FR" sz="2200" dirty="0" smtClean="0">
                <a:solidFill>
                  <a:srgbClr val="002060"/>
                </a:solidFill>
              </a:rPr>
              <a:t>de Paris, par l’A26, ou par train directe</a:t>
            </a:r>
            <a:r>
              <a:rPr lang="nl-NL" dirty="0" smtClean="0">
                <a:solidFill>
                  <a:schemeClr val="bg1">
                    <a:lumMod val="95000"/>
                  </a:schemeClr>
                </a:solidFill>
              </a:rPr>
              <a:t>.</a:t>
            </a:r>
            <a:endParaRPr lang="nl-NL" dirty="0">
              <a:solidFill>
                <a:schemeClr val="bg1">
                  <a:lumMod val="95000"/>
                </a:schemeClr>
              </a:solidFill>
            </a:endParaRPr>
          </a:p>
        </p:txBody>
      </p:sp>
    </p:spTree>
    <p:extLst>
      <p:ext uri="{BB962C8B-B14F-4D97-AF65-F5344CB8AC3E}">
        <p14:creationId xmlns:p14="http://schemas.microsoft.com/office/powerpoint/2010/main" val="2972031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356481" y="292138"/>
            <a:ext cx="11437618" cy="73472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4000" dirty="0" smtClean="0">
                <a:solidFill>
                  <a:schemeClr val="accent5">
                    <a:lumMod val="50000"/>
                  </a:schemeClr>
                </a:solidFill>
                <a:latin typeface="+mn-lt"/>
                <a:ea typeface="+mn-ea"/>
                <a:cs typeface="+mn-cs"/>
              </a:rPr>
              <a:t>Niveau 1, </a:t>
            </a:r>
            <a:r>
              <a:rPr lang="fr-FR" sz="4000" dirty="0" err="1" smtClean="0">
                <a:solidFill>
                  <a:schemeClr val="accent5">
                    <a:lumMod val="50000"/>
                  </a:schemeClr>
                </a:solidFill>
                <a:latin typeface="+mn-lt"/>
                <a:ea typeface="+mn-ea"/>
                <a:cs typeface="+mn-cs"/>
              </a:rPr>
              <a:t>SdB</a:t>
            </a:r>
            <a:r>
              <a:rPr lang="fr-FR" sz="4000" dirty="0">
                <a:solidFill>
                  <a:schemeClr val="accent5">
                    <a:lumMod val="50000"/>
                  </a:schemeClr>
                </a:solidFill>
                <a:latin typeface="+mn-lt"/>
                <a:ea typeface="+mn-ea"/>
                <a:cs typeface="+mn-cs"/>
              </a:rPr>
              <a:t> </a:t>
            </a:r>
            <a:r>
              <a:rPr lang="fr-FR" sz="4000" dirty="0" smtClean="0">
                <a:solidFill>
                  <a:schemeClr val="accent5">
                    <a:lumMod val="50000"/>
                  </a:schemeClr>
                </a:solidFill>
                <a:latin typeface="+mn-lt"/>
                <a:ea typeface="+mn-ea"/>
                <a:cs typeface="+mn-cs"/>
              </a:rPr>
              <a:t>et petit </a:t>
            </a:r>
            <a:r>
              <a:rPr lang="fr-FR" sz="4000" dirty="0">
                <a:solidFill>
                  <a:schemeClr val="accent5">
                    <a:lumMod val="50000"/>
                  </a:schemeClr>
                </a:solidFill>
                <a:latin typeface="+mn-lt"/>
                <a:ea typeface="+mn-ea"/>
                <a:cs typeface="+mn-cs"/>
              </a:rPr>
              <a:t>espace de rangement </a:t>
            </a:r>
          </a:p>
        </p:txBody>
      </p:sp>
      <p:pic>
        <p:nvPicPr>
          <p:cNvPr id="4" name="Afbeelding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68654" y="1125415"/>
            <a:ext cx="4162683" cy="5589645"/>
          </a:xfrm>
          <a:prstGeom prst="rect">
            <a:avLst/>
          </a:prstGeom>
        </p:spPr>
      </p:pic>
      <p:pic>
        <p:nvPicPr>
          <p:cNvPr id="6" name="Afbeelding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81528" y="2357331"/>
            <a:ext cx="2891536" cy="4357729"/>
          </a:xfrm>
          <a:prstGeom prst="rect">
            <a:avLst/>
          </a:prstGeom>
        </p:spPr>
      </p:pic>
    </p:spTree>
    <p:extLst>
      <p:ext uri="{BB962C8B-B14F-4D97-AF65-F5344CB8AC3E}">
        <p14:creationId xmlns:p14="http://schemas.microsoft.com/office/powerpoint/2010/main" val="3656696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356481" y="292138"/>
            <a:ext cx="11437618" cy="73472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4000" dirty="0" smtClean="0">
                <a:solidFill>
                  <a:schemeClr val="accent5">
                    <a:lumMod val="50000"/>
                  </a:schemeClr>
                </a:solidFill>
                <a:latin typeface="+mn-lt"/>
                <a:ea typeface="+mn-ea"/>
                <a:cs typeface="+mn-cs"/>
              </a:rPr>
              <a:t>Niveau sous-sol, ancienne cuisine</a:t>
            </a:r>
            <a:endParaRPr lang="fr-FR" sz="4000" dirty="0">
              <a:solidFill>
                <a:schemeClr val="accent5">
                  <a:lumMod val="50000"/>
                </a:schemeClr>
              </a:solidFill>
              <a:latin typeface="+mn-lt"/>
              <a:ea typeface="+mn-ea"/>
              <a:cs typeface="+mn-cs"/>
            </a:endParaRPr>
          </a:p>
        </p:txBody>
      </p:sp>
      <p:pic>
        <p:nvPicPr>
          <p:cNvPr id="3" name="Afbeelding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3238" y="1874754"/>
            <a:ext cx="6142892" cy="4607169"/>
          </a:xfrm>
          <a:prstGeom prst="rect">
            <a:avLst/>
          </a:prstGeom>
        </p:spPr>
      </p:pic>
      <p:pic>
        <p:nvPicPr>
          <p:cNvPr id="4" name="Afbeelding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48438" y="652623"/>
            <a:ext cx="3294041" cy="2444262"/>
          </a:xfrm>
          <a:prstGeom prst="rect">
            <a:avLst/>
          </a:prstGeom>
        </p:spPr>
      </p:pic>
      <p:pic>
        <p:nvPicPr>
          <p:cNvPr id="5" name="Afbeelding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64679" y="3474754"/>
            <a:ext cx="2250127" cy="3000169"/>
          </a:xfrm>
          <a:prstGeom prst="rect">
            <a:avLst/>
          </a:prstGeom>
        </p:spPr>
      </p:pic>
      <p:pic>
        <p:nvPicPr>
          <p:cNvPr id="6" name="Afbeelding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36608" y="3474754"/>
            <a:ext cx="1805871" cy="3007169"/>
          </a:xfrm>
          <a:prstGeom prst="rect">
            <a:avLst/>
          </a:prstGeom>
        </p:spPr>
      </p:pic>
    </p:spTree>
    <p:extLst>
      <p:ext uri="{BB962C8B-B14F-4D97-AF65-F5344CB8AC3E}">
        <p14:creationId xmlns:p14="http://schemas.microsoft.com/office/powerpoint/2010/main" val="14713056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356481" y="292138"/>
            <a:ext cx="11437618" cy="73472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4000" dirty="0" smtClean="0">
                <a:solidFill>
                  <a:schemeClr val="accent5">
                    <a:lumMod val="50000"/>
                  </a:schemeClr>
                </a:solidFill>
                <a:latin typeface="+mn-lt"/>
                <a:ea typeface="+mn-ea"/>
                <a:cs typeface="+mn-cs"/>
              </a:rPr>
              <a:t>Niveau sous-sol, buanderie et 3 caves</a:t>
            </a:r>
            <a:endParaRPr lang="fr-FR" sz="4000" dirty="0">
              <a:solidFill>
                <a:schemeClr val="accent5">
                  <a:lumMod val="50000"/>
                </a:schemeClr>
              </a:solidFill>
              <a:latin typeface="+mn-lt"/>
              <a:ea typeface="+mn-ea"/>
              <a:cs typeface="+mn-cs"/>
            </a:endParaRPr>
          </a:p>
        </p:txBody>
      </p:sp>
      <p:pic>
        <p:nvPicPr>
          <p:cNvPr id="3" name="Afbeelding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20943" y="3570454"/>
            <a:ext cx="3865089" cy="2952289"/>
          </a:xfrm>
          <a:prstGeom prst="rect">
            <a:avLst/>
          </a:prstGeom>
        </p:spPr>
      </p:pic>
      <p:pic>
        <p:nvPicPr>
          <p:cNvPr id="4" name="Afbeelding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79623" y="3570454"/>
            <a:ext cx="2216705" cy="2955607"/>
          </a:xfrm>
          <a:prstGeom prst="rect">
            <a:avLst/>
          </a:prstGeom>
        </p:spPr>
      </p:pic>
      <p:pic>
        <p:nvPicPr>
          <p:cNvPr id="5" name="Afbeelding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52525" y="466344"/>
            <a:ext cx="2133507" cy="2844676"/>
          </a:xfrm>
          <a:prstGeom prst="rect">
            <a:avLst/>
          </a:prstGeom>
        </p:spPr>
      </p:pic>
      <p:pic>
        <p:nvPicPr>
          <p:cNvPr id="6" name="Afbeelding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6481" y="1171736"/>
            <a:ext cx="3986919" cy="5351008"/>
          </a:xfrm>
          <a:prstGeom prst="rect">
            <a:avLst/>
          </a:prstGeom>
        </p:spPr>
      </p:pic>
      <p:pic>
        <p:nvPicPr>
          <p:cNvPr id="7" name="Afbeelding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74536" y="1175187"/>
            <a:ext cx="2847777" cy="2135833"/>
          </a:xfrm>
          <a:prstGeom prst="rect">
            <a:avLst/>
          </a:prstGeom>
        </p:spPr>
      </p:pic>
    </p:spTree>
    <p:extLst>
      <p:ext uri="{BB962C8B-B14F-4D97-AF65-F5344CB8AC3E}">
        <p14:creationId xmlns:p14="http://schemas.microsoft.com/office/powerpoint/2010/main" val="32138398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86509" y="1100013"/>
            <a:ext cx="4099307" cy="5465743"/>
          </a:xfrm>
          <a:prstGeom prst="rect">
            <a:avLst/>
          </a:prstGeom>
        </p:spPr>
      </p:pic>
      <p:sp>
        <p:nvSpPr>
          <p:cNvPr id="7" name="Titel 1"/>
          <p:cNvSpPr txBox="1">
            <a:spLocks/>
          </p:cNvSpPr>
          <p:nvPr/>
        </p:nvSpPr>
        <p:spPr>
          <a:xfrm>
            <a:off x="356481" y="292138"/>
            <a:ext cx="11437618" cy="734724"/>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4000" dirty="0" smtClean="0">
                <a:solidFill>
                  <a:schemeClr val="accent5">
                    <a:lumMod val="50000"/>
                  </a:schemeClr>
                </a:solidFill>
                <a:latin typeface="+mn-lt"/>
                <a:ea typeface="+mn-ea"/>
                <a:cs typeface="+mn-cs"/>
              </a:rPr>
              <a:t>3 Escaliers en pierre de </a:t>
            </a:r>
            <a:r>
              <a:rPr lang="fr-FR" sz="4000" dirty="0">
                <a:solidFill>
                  <a:schemeClr val="accent5">
                    <a:lumMod val="50000"/>
                  </a:schemeClr>
                </a:solidFill>
                <a:latin typeface="+mn-lt"/>
                <a:ea typeface="+mn-ea"/>
                <a:cs typeface="+mn-cs"/>
              </a:rPr>
              <a:t>Bourgogne (dont 1 hors </a:t>
            </a:r>
            <a:r>
              <a:rPr lang="fr-FR" sz="4000" dirty="0" smtClean="0">
                <a:solidFill>
                  <a:schemeClr val="accent5">
                    <a:lumMod val="50000"/>
                  </a:schemeClr>
                </a:solidFill>
                <a:latin typeface="+mn-lt"/>
                <a:ea typeface="+mn-ea"/>
                <a:cs typeface="+mn-cs"/>
              </a:rPr>
              <a:t>d'usage) </a:t>
            </a:r>
            <a:endParaRPr lang="fr-FR" sz="4000" dirty="0">
              <a:solidFill>
                <a:schemeClr val="accent5">
                  <a:lumMod val="50000"/>
                </a:schemeClr>
              </a:solidFill>
              <a:latin typeface="+mn-lt"/>
              <a:ea typeface="+mn-ea"/>
              <a:cs typeface="+mn-cs"/>
            </a:endParaRPr>
          </a:p>
        </p:txBody>
      </p:sp>
      <p:pic>
        <p:nvPicPr>
          <p:cNvPr id="4" name="Afbeelding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9861" y="1100012"/>
            <a:ext cx="4099308" cy="5465743"/>
          </a:xfrm>
          <a:prstGeom prst="rect">
            <a:avLst/>
          </a:prstGeom>
        </p:spPr>
      </p:pic>
    </p:spTree>
    <p:extLst>
      <p:ext uri="{BB962C8B-B14F-4D97-AF65-F5344CB8AC3E}">
        <p14:creationId xmlns:p14="http://schemas.microsoft.com/office/powerpoint/2010/main" val="18063711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fbeelding 1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9322971" y="2736945"/>
            <a:ext cx="3081245" cy="2310933"/>
          </a:xfrm>
          <a:prstGeom prst="rect">
            <a:avLst/>
          </a:prstGeom>
        </p:spPr>
      </p:pic>
      <p:pic>
        <p:nvPicPr>
          <p:cNvPr id="22" name="Afbeelding 2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9155456" y="597787"/>
            <a:ext cx="3290824" cy="2468118"/>
          </a:xfrm>
          <a:prstGeom prst="rect">
            <a:avLst/>
          </a:prstGeom>
        </p:spPr>
      </p:pic>
      <p:sp>
        <p:nvSpPr>
          <p:cNvPr id="2" name="Titel 1"/>
          <p:cNvSpPr txBox="1">
            <a:spLocks/>
          </p:cNvSpPr>
          <p:nvPr/>
        </p:nvSpPr>
        <p:spPr>
          <a:xfrm>
            <a:off x="356481" y="292138"/>
            <a:ext cx="11437618" cy="73472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4000" dirty="0" smtClean="0">
                <a:solidFill>
                  <a:schemeClr val="accent5">
                    <a:lumMod val="50000"/>
                  </a:schemeClr>
                </a:solidFill>
                <a:latin typeface="+mn-lt"/>
                <a:ea typeface="+mn-ea"/>
                <a:cs typeface="+mn-cs"/>
              </a:rPr>
              <a:t>Jardin fleuri</a:t>
            </a:r>
            <a:endParaRPr lang="fr-FR" sz="4000" dirty="0">
              <a:solidFill>
                <a:schemeClr val="accent5">
                  <a:lumMod val="50000"/>
                </a:schemeClr>
              </a:solidFill>
              <a:latin typeface="+mn-lt"/>
              <a:ea typeface="+mn-ea"/>
              <a:cs typeface="+mn-cs"/>
            </a:endParaRPr>
          </a:p>
        </p:txBody>
      </p:sp>
      <p:pic>
        <p:nvPicPr>
          <p:cNvPr id="3" name="Afbeelding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46988" y="1366265"/>
            <a:ext cx="1994408" cy="1495806"/>
          </a:xfrm>
          <a:prstGeom prst="rect">
            <a:avLst/>
          </a:prstGeom>
        </p:spPr>
      </p:pic>
      <p:pic>
        <p:nvPicPr>
          <p:cNvPr id="4" name="Afbeelding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49891" y="1116963"/>
            <a:ext cx="1495807" cy="1994409"/>
          </a:xfrm>
          <a:prstGeom prst="rect">
            <a:avLst/>
          </a:prstGeom>
        </p:spPr>
      </p:pic>
      <p:pic>
        <p:nvPicPr>
          <p:cNvPr id="5" name="Afbeelding 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08578" y="186435"/>
            <a:ext cx="1495807" cy="1994409"/>
          </a:xfrm>
          <a:prstGeom prst="rect">
            <a:avLst/>
          </a:prstGeom>
        </p:spPr>
      </p:pic>
      <p:pic>
        <p:nvPicPr>
          <p:cNvPr id="6" name="Afbeelding 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96739" y="190346"/>
            <a:ext cx="2659212" cy="1994409"/>
          </a:xfrm>
          <a:prstGeom prst="rect">
            <a:avLst/>
          </a:prstGeom>
        </p:spPr>
      </p:pic>
      <p:pic>
        <p:nvPicPr>
          <p:cNvPr id="7" name="Afbeelding 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742119" y="186434"/>
            <a:ext cx="2659212" cy="1994409"/>
          </a:xfrm>
          <a:prstGeom prst="rect">
            <a:avLst/>
          </a:prstGeom>
        </p:spPr>
      </p:pic>
      <p:pic>
        <p:nvPicPr>
          <p:cNvPr id="8" name="Afbeelding 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5400000">
            <a:off x="-42768" y="3474359"/>
            <a:ext cx="1985967" cy="1489475"/>
          </a:xfrm>
          <a:prstGeom prst="rect">
            <a:avLst/>
          </a:prstGeom>
        </p:spPr>
      </p:pic>
      <p:pic>
        <p:nvPicPr>
          <p:cNvPr id="9" name="Afbeelding 8"/>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769022" y="3226113"/>
            <a:ext cx="2647956" cy="1985967"/>
          </a:xfrm>
          <a:prstGeom prst="rect">
            <a:avLst/>
          </a:prstGeom>
        </p:spPr>
      </p:pic>
      <p:pic>
        <p:nvPicPr>
          <p:cNvPr id="10" name="Afbeelding 9"/>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5400000">
            <a:off x="7301183" y="2564899"/>
            <a:ext cx="1985967" cy="1489475"/>
          </a:xfrm>
          <a:prstGeom prst="rect">
            <a:avLst/>
          </a:prstGeom>
        </p:spPr>
      </p:pic>
      <p:pic>
        <p:nvPicPr>
          <p:cNvPr id="12" name="Afbeelding 11"/>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915740" y="2323439"/>
            <a:ext cx="1490226" cy="1986968"/>
          </a:xfrm>
          <a:prstGeom prst="rect">
            <a:avLst/>
          </a:prstGeom>
        </p:spPr>
      </p:pic>
      <p:pic>
        <p:nvPicPr>
          <p:cNvPr id="13" name="Afbeelding 12"/>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449673" y="5057100"/>
            <a:ext cx="1344426" cy="1792568"/>
          </a:xfrm>
          <a:prstGeom prst="rect">
            <a:avLst/>
          </a:prstGeom>
        </p:spPr>
      </p:pic>
      <p:pic>
        <p:nvPicPr>
          <p:cNvPr id="14" name="Afbeelding 13"/>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20564" y="5276900"/>
            <a:ext cx="1934844" cy="1451133"/>
          </a:xfrm>
          <a:prstGeom prst="rect">
            <a:avLst/>
          </a:prstGeom>
        </p:spPr>
      </p:pic>
      <p:pic>
        <p:nvPicPr>
          <p:cNvPr id="15" name="Afbeelding 14"/>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rot="5400000">
            <a:off x="3261412" y="4247476"/>
            <a:ext cx="2840507" cy="2130380"/>
          </a:xfrm>
          <a:prstGeom prst="rect">
            <a:avLst/>
          </a:prstGeom>
        </p:spPr>
      </p:pic>
      <p:pic>
        <p:nvPicPr>
          <p:cNvPr id="16" name="Afbeelding 15"/>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8014638" y="4302620"/>
            <a:ext cx="1812440" cy="2416586"/>
          </a:xfrm>
          <a:prstGeom prst="rect">
            <a:avLst/>
          </a:prstGeom>
        </p:spPr>
      </p:pic>
      <p:pic>
        <p:nvPicPr>
          <p:cNvPr id="18" name="Afbeelding 17"/>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rot="5400000">
            <a:off x="3100139" y="2680806"/>
            <a:ext cx="3122790" cy="2342093"/>
          </a:xfrm>
          <a:prstGeom prst="rect">
            <a:avLst/>
          </a:prstGeom>
        </p:spPr>
      </p:pic>
      <p:pic>
        <p:nvPicPr>
          <p:cNvPr id="20" name="Afbeelding 19"/>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rot="5400000">
            <a:off x="5642675" y="4689126"/>
            <a:ext cx="2320092" cy="1740069"/>
          </a:xfrm>
          <a:prstGeom prst="rect">
            <a:avLst/>
          </a:prstGeom>
        </p:spPr>
      </p:pic>
      <p:pic>
        <p:nvPicPr>
          <p:cNvPr id="21" name="Afbeelding 20"/>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rot="5400000">
            <a:off x="1997803" y="5202783"/>
            <a:ext cx="1764792" cy="1323594"/>
          </a:xfrm>
          <a:prstGeom prst="rect">
            <a:avLst/>
          </a:prstGeom>
        </p:spPr>
      </p:pic>
    </p:spTree>
    <p:extLst>
      <p:ext uri="{BB962C8B-B14F-4D97-AF65-F5344CB8AC3E}">
        <p14:creationId xmlns:p14="http://schemas.microsoft.com/office/powerpoint/2010/main" val="36583588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txBox="1">
            <a:spLocks/>
          </p:cNvSpPr>
          <p:nvPr/>
        </p:nvSpPr>
        <p:spPr>
          <a:xfrm>
            <a:off x="234835" y="124690"/>
            <a:ext cx="10515600" cy="7673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4000" dirty="0" smtClean="0">
                <a:solidFill>
                  <a:schemeClr val="accent5">
                    <a:lumMod val="50000"/>
                  </a:schemeClr>
                </a:solidFill>
                <a:latin typeface="+mn-lt"/>
                <a:ea typeface="+mn-ea"/>
                <a:cs typeface="+mn-cs"/>
              </a:rPr>
              <a:t>Coulanges sur Yonne</a:t>
            </a:r>
            <a:endParaRPr lang="fr-FR" sz="4000" dirty="0">
              <a:solidFill>
                <a:schemeClr val="accent5">
                  <a:lumMod val="50000"/>
                </a:schemeClr>
              </a:solidFill>
              <a:latin typeface="+mn-lt"/>
              <a:ea typeface="+mn-ea"/>
              <a:cs typeface="+mn-cs"/>
            </a:endParaRPr>
          </a:p>
        </p:txBody>
      </p:sp>
      <p:sp>
        <p:nvSpPr>
          <p:cNvPr id="6" name="Rechthoek 5"/>
          <p:cNvSpPr/>
          <p:nvPr/>
        </p:nvSpPr>
        <p:spPr>
          <a:xfrm>
            <a:off x="234834" y="1159317"/>
            <a:ext cx="11813973" cy="769441"/>
          </a:xfrm>
          <a:prstGeom prst="rect">
            <a:avLst/>
          </a:prstGeom>
        </p:spPr>
        <p:txBody>
          <a:bodyPr wrap="square">
            <a:spAutoFit/>
          </a:bodyPr>
          <a:lstStyle/>
          <a:p>
            <a:r>
              <a:rPr lang="fr-FR" sz="2200" dirty="0" smtClean="0">
                <a:solidFill>
                  <a:schemeClr val="accent1">
                    <a:lumMod val="50000"/>
                  </a:schemeClr>
                </a:solidFill>
                <a:latin typeface="+mj-lt"/>
              </a:rPr>
              <a:t>Village </a:t>
            </a:r>
            <a:r>
              <a:rPr lang="fr-FR" sz="2200" b="0" i="0" dirty="0" smtClean="0">
                <a:solidFill>
                  <a:schemeClr val="accent1">
                    <a:lumMod val="50000"/>
                  </a:schemeClr>
                </a:solidFill>
                <a:effectLst/>
                <a:latin typeface="+mj-lt"/>
              </a:rPr>
              <a:t>avec tous commerces, pharmacie, école, crèche, médecins, Poste, gare SNCF, et à proximité de la rivière Yonne et du canal du Nivernais (petite plage, camping, jeux). Hotel restaurant et guinguette.</a:t>
            </a:r>
            <a:endParaRPr lang="nl-NL" sz="2200" dirty="0">
              <a:solidFill>
                <a:schemeClr val="accent1">
                  <a:lumMod val="50000"/>
                </a:schemeClr>
              </a:solidFill>
              <a:latin typeface="+mj-lt"/>
            </a:endParaRPr>
          </a:p>
        </p:txBody>
      </p:sp>
      <p:pic>
        <p:nvPicPr>
          <p:cNvPr id="9" name="Afbeelding 8"/>
          <p:cNvPicPr>
            <a:picLocks noChangeAspect="1"/>
          </p:cNvPicPr>
          <p:nvPr/>
        </p:nvPicPr>
        <p:blipFill>
          <a:blip r:embed="rId2"/>
          <a:stretch>
            <a:fillRect/>
          </a:stretch>
        </p:blipFill>
        <p:spPr>
          <a:xfrm>
            <a:off x="7796642" y="4299646"/>
            <a:ext cx="4252166" cy="2319363"/>
          </a:xfrm>
          <a:prstGeom prst="rect">
            <a:avLst/>
          </a:prstGeom>
        </p:spPr>
      </p:pic>
      <p:pic>
        <p:nvPicPr>
          <p:cNvPr id="10" name="Afbeelding 9"/>
          <p:cNvPicPr>
            <a:picLocks noChangeAspect="1"/>
          </p:cNvPicPr>
          <p:nvPr/>
        </p:nvPicPr>
        <p:blipFill>
          <a:blip r:embed="rId3"/>
          <a:stretch>
            <a:fillRect/>
          </a:stretch>
        </p:blipFill>
        <p:spPr>
          <a:xfrm>
            <a:off x="7772981" y="2556165"/>
            <a:ext cx="4275827" cy="1600199"/>
          </a:xfrm>
          <a:prstGeom prst="rect">
            <a:avLst/>
          </a:prstGeom>
        </p:spPr>
      </p:pic>
      <p:pic>
        <p:nvPicPr>
          <p:cNvPr id="11" name="Afbeelding 10"/>
          <p:cNvPicPr>
            <a:picLocks noChangeAspect="1"/>
          </p:cNvPicPr>
          <p:nvPr/>
        </p:nvPicPr>
        <p:blipFill>
          <a:blip r:embed="rId4"/>
          <a:stretch>
            <a:fillRect/>
          </a:stretch>
        </p:blipFill>
        <p:spPr>
          <a:xfrm>
            <a:off x="4977833" y="2556165"/>
            <a:ext cx="2663886" cy="4062844"/>
          </a:xfrm>
          <a:prstGeom prst="rect">
            <a:avLst/>
          </a:prstGeom>
        </p:spPr>
      </p:pic>
      <p:pic>
        <p:nvPicPr>
          <p:cNvPr id="12" name="Afbeelding 11"/>
          <p:cNvPicPr>
            <a:picLocks noChangeAspect="1"/>
          </p:cNvPicPr>
          <p:nvPr/>
        </p:nvPicPr>
        <p:blipFill>
          <a:blip r:embed="rId5"/>
          <a:stretch>
            <a:fillRect/>
          </a:stretch>
        </p:blipFill>
        <p:spPr>
          <a:xfrm>
            <a:off x="123695" y="2576945"/>
            <a:ext cx="4699216" cy="2047010"/>
          </a:xfrm>
          <a:prstGeom prst="rect">
            <a:avLst/>
          </a:prstGeom>
        </p:spPr>
      </p:pic>
      <p:pic>
        <p:nvPicPr>
          <p:cNvPr id="13" name="Afbeelding 12"/>
          <p:cNvPicPr>
            <a:picLocks noChangeAspect="1"/>
          </p:cNvPicPr>
          <p:nvPr/>
        </p:nvPicPr>
        <p:blipFill>
          <a:blip r:embed="rId6"/>
          <a:stretch>
            <a:fillRect/>
          </a:stretch>
        </p:blipFill>
        <p:spPr>
          <a:xfrm>
            <a:off x="154723" y="4769428"/>
            <a:ext cx="4668187" cy="1848672"/>
          </a:xfrm>
          <a:prstGeom prst="rect">
            <a:avLst/>
          </a:prstGeom>
        </p:spPr>
      </p:pic>
    </p:spTree>
    <p:extLst>
      <p:ext uri="{BB962C8B-B14F-4D97-AF65-F5344CB8AC3E}">
        <p14:creationId xmlns:p14="http://schemas.microsoft.com/office/powerpoint/2010/main" val="14372059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txBox="1">
            <a:spLocks/>
          </p:cNvSpPr>
          <p:nvPr/>
        </p:nvSpPr>
        <p:spPr>
          <a:xfrm>
            <a:off x="512345" y="136275"/>
            <a:ext cx="11437618" cy="73472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4000" dirty="0" smtClean="0">
                <a:solidFill>
                  <a:schemeClr val="accent5">
                    <a:lumMod val="50000"/>
                  </a:schemeClr>
                </a:solidFill>
                <a:latin typeface="+mn-lt"/>
                <a:ea typeface="+mn-ea"/>
                <a:cs typeface="+mn-cs"/>
              </a:rPr>
              <a:t>Partir c’est mourir un peu</a:t>
            </a:r>
            <a:endParaRPr lang="fr-FR" sz="4000" dirty="0">
              <a:solidFill>
                <a:schemeClr val="accent5">
                  <a:lumMod val="50000"/>
                </a:schemeClr>
              </a:solidFill>
              <a:latin typeface="+mn-lt"/>
              <a:ea typeface="+mn-ea"/>
              <a:cs typeface="+mn-cs"/>
            </a:endParaRPr>
          </a:p>
        </p:txBody>
      </p:sp>
      <p:sp>
        <p:nvSpPr>
          <p:cNvPr id="6" name="Rechthoek 5"/>
          <p:cNvSpPr/>
          <p:nvPr/>
        </p:nvSpPr>
        <p:spPr>
          <a:xfrm>
            <a:off x="581965" y="1603941"/>
            <a:ext cx="5649189" cy="4801314"/>
          </a:xfrm>
          <a:prstGeom prst="rect">
            <a:avLst/>
          </a:prstGeom>
          <a:solidFill>
            <a:schemeClr val="accent1">
              <a:lumMod val="40000"/>
              <a:lumOff val="60000"/>
              <a:alpha val="82000"/>
            </a:schemeClr>
          </a:solidFill>
        </p:spPr>
        <p:txBody>
          <a:bodyPr wrap="square">
            <a:spAutoFit/>
          </a:bodyPr>
          <a:lstStyle/>
          <a:p>
            <a:r>
              <a:rPr lang="fr-FR" dirty="0" smtClean="0">
                <a:latin typeface="+mj-lt"/>
              </a:rPr>
              <a:t>Lorsque nous avons acheté cette maison en 2017, l'intention était d'y passer nos vacances. C’est devenu bien plus que cela. Depuis le début jusqu'à aujourd'hui, nous passons presque autant de temps à Coulanges qu'à notre adresse aux Pays-Bas. La maison et ses environs nous ont vraiment séduits et nous essayons d'être le plus souvent possible dans cette maison dont nous sommes tombés tant amoureux. Ce fut un plaisir d'entretenir et de chérir la maison, la vieille dame avec style et classe. La maison nous a apporté beaucoup de plaisir et de confort en toutes saisons, chaleur ou fraîcheur et un sentiment de sécurité. Nous avons reçu de nombreuses visites de membres de la famille et d'amis, tous également élogieux. Quel dommage que nous ne puissions pas emporter la maison avec nous. Nous espérons que les nouveaux résidents apprécieront la maison autant que nous. Nous sommes réconfortés par son souvenir impérissable.</a:t>
            </a:r>
            <a:endParaRPr lang="fr-FR" dirty="0">
              <a:latin typeface="+mj-lt"/>
            </a:endParaRPr>
          </a:p>
        </p:txBody>
      </p:sp>
      <p:pic>
        <p:nvPicPr>
          <p:cNvPr id="8" name="Afbeelding 7"/>
          <p:cNvPicPr>
            <a:picLocks noChangeAspect="1"/>
          </p:cNvPicPr>
          <p:nvPr/>
        </p:nvPicPr>
        <p:blipFill>
          <a:blip r:embed="rId2"/>
          <a:stretch>
            <a:fillRect/>
          </a:stretch>
        </p:blipFill>
        <p:spPr>
          <a:xfrm>
            <a:off x="7360533" y="1603941"/>
            <a:ext cx="4122777" cy="1615580"/>
          </a:xfrm>
          <a:prstGeom prst="rect">
            <a:avLst/>
          </a:prstGeom>
        </p:spPr>
      </p:pic>
    </p:spTree>
    <p:extLst>
      <p:ext uri="{BB962C8B-B14F-4D97-AF65-F5344CB8AC3E}">
        <p14:creationId xmlns:p14="http://schemas.microsoft.com/office/powerpoint/2010/main" val="17564375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342901" y="2664770"/>
            <a:ext cx="4522281" cy="2403649"/>
          </a:xfrm>
          <a:prstGeom prst="rect">
            <a:avLst/>
          </a:prstGeom>
        </p:spPr>
      </p:pic>
      <p:sp>
        <p:nvSpPr>
          <p:cNvPr id="3" name="Titel 1"/>
          <p:cNvSpPr txBox="1">
            <a:spLocks/>
          </p:cNvSpPr>
          <p:nvPr/>
        </p:nvSpPr>
        <p:spPr>
          <a:xfrm>
            <a:off x="494607" y="477982"/>
            <a:ext cx="11437618" cy="73472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4000" dirty="0" smtClean="0">
                <a:solidFill>
                  <a:schemeClr val="accent5">
                    <a:lumMod val="50000"/>
                  </a:schemeClr>
                </a:solidFill>
                <a:latin typeface="+mn-lt"/>
                <a:ea typeface="+mn-ea"/>
                <a:cs typeface="+mn-cs"/>
              </a:rPr>
              <a:t>Plan cadastre, terrain 310, superficie 1180 m</a:t>
            </a:r>
            <a:r>
              <a:rPr lang="fr-FR" sz="4000" baseline="30000" dirty="0" smtClean="0">
                <a:solidFill>
                  <a:schemeClr val="accent5">
                    <a:lumMod val="50000"/>
                  </a:schemeClr>
                </a:solidFill>
                <a:latin typeface="+mn-lt"/>
                <a:ea typeface="+mn-ea"/>
                <a:cs typeface="+mn-cs"/>
              </a:rPr>
              <a:t>2</a:t>
            </a:r>
            <a:r>
              <a:rPr lang="fr-FR" sz="4000" dirty="0" smtClean="0">
                <a:solidFill>
                  <a:schemeClr val="accent5">
                    <a:lumMod val="50000"/>
                  </a:schemeClr>
                </a:solidFill>
                <a:latin typeface="+mn-lt"/>
                <a:ea typeface="+mn-ea"/>
                <a:cs typeface="+mn-cs"/>
              </a:rPr>
              <a:t>.</a:t>
            </a:r>
            <a:endParaRPr lang="fr-FR" sz="4000" dirty="0">
              <a:solidFill>
                <a:schemeClr val="accent5">
                  <a:lumMod val="50000"/>
                </a:schemeClr>
              </a:solidFill>
              <a:latin typeface="+mn-lt"/>
              <a:ea typeface="+mn-ea"/>
              <a:cs typeface="+mn-cs"/>
            </a:endParaRPr>
          </a:p>
        </p:txBody>
      </p:sp>
      <p:pic>
        <p:nvPicPr>
          <p:cNvPr id="4" name="Afbeelding 3" descr="C:\Users\Michel\AppData\Local\Microsoft\Windows\INetCache\Content.Outlook\CP879F86\potageretremparts.JPG"/>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65153" y="2664770"/>
            <a:ext cx="3098194" cy="2403649"/>
          </a:xfrm>
          <a:prstGeom prst="rect">
            <a:avLst/>
          </a:prstGeom>
          <a:noFill/>
          <a:ln>
            <a:noFill/>
          </a:ln>
        </p:spPr>
      </p:pic>
      <p:pic>
        <p:nvPicPr>
          <p:cNvPr id="5" name="Afbeelding 4" descr="C:\Users\Michel\Pictures\iCloud Photos\Downloads\IMG_0209.JPG"/>
          <p:cNvPicPr/>
          <p:nvPr/>
        </p:nvPicPr>
        <p:blipFill>
          <a:blip r:embed="rId4" cstate="screen">
            <a:extLst>
              <a:ext uri="{28A0092B-C50C-407E-A947-70E740481C1C}">
                <a14:useLocalDpi xmlns:a14="http://schemas.microsoft.com/office/drawing/2010/main"/>
              </a:ext>
            </a:extLst>
          </a:blip>
          <a:srcRect/>
          <a:stretch>
            <a:fillRect/>
          </a:stretch>
        </p:blipFill>
        <p:spPr bwMode="auto">
          <a:xfrm>
            <a:off x="8163318" y="2664770"/>
            <a:ext cx="3768907" cy="2403649"/>
          </a:xfrm>
          <a:prstGeom prst="rect">
            <a:avLst/>
          </a:prstGeom>
          <a:noFill/>
          <a:ln>
            <a:noFill/>
          </a:ln>
        </p:spPr>
      </p:pic>
      <p:sp>
        <p:nvSpPr>
          <p:cNvPr id="6" name="Rectangle 1"/>
          <p:cNvSpPr>
            <a:spLocks noChangeArrowheads="1"/>
          </p:cNvSpPr>
          <p:nvPr/>
        </p:nvSpPr>
        <p:spPr bwMode="auto">
          <a:xfrm>
            <a:off x="0" y="102920"/>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nl-NL" sz="1800" b="0" i="0" u="none" strike="noStrike" cap="none" normalizeH="0" baseline="0" dirty="0" smtClean="0">
              <a:ln>
                <a:noFill/>
              </a:ln>
              <a:solidFill>
                <a:schemeClr val="tx1"/>
              </a:solidFill>
              <a:effectLst/>
              <a:latin typeface="Arial" panose="020B0604020202020204" pitchFamily="34" charset="0"/>
            </a:endParaRPr>
          </a:p>
        </p:txBody>
      </p:sp>
      <p:sp>
        <p:nvSpPr>
          <p:cNvPr id="7" name="Titel 1"/>
          <p:cNvSpPr txBox="1">
            <a:spLocks/>
          </p:cNvSpPr>
          <p:nvPr/>
        </p:nvSpPr>
        <p:spPr>
          <a:xfrm>
            <a:off x="342901" y="5288973"/>
            <a:ext cx="11589324" cy="1336066"/>
          </a:xfrm>
          <a:prstGeom prst="rect">
            <a:avLst/>
          </a:prstGeom>
          <a:solidFill>
            <a:schemeClr val="accent6">
              <a:lumMod val="75000"/>
              <a:alpha val="58000"/>
            </a:schemeClr>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eaLnBrk="0" fontAlgn="base" hangingPunct="0">
              <a:lnSpc>
                <a:spcPct val="100000"/>
              </a:lnSpc>
              <a:spcAft>
                <a:spcPct val="0"/>
              </a:spcAft>
            </a:pPr>
            <a:r>
              <a:rPr lang="fr-FR" altLang="nl-NL" sz="2800" dirty="0">
                <a:solidFill>
                  <a:schemeClr val="bg1"/>
                </a:solidFill>
                <a:latin typeface="+mn-lt"/>
                <a:ea typeface="+mn-ea"/>
                <a:cs typeface="+mn-cs"/>
              </a:rPr>
              <a:t>Grâce à une position dominante et en retrait de la route, la </a:t>
            </a:r>
            <a:r>
              <a:rPr lang="fr-FR" altLang="nl-NL" sz="2800" dirty="0" smtClean="0">
                <a:solidFill>
                  <a:schemeClr val="bg1"/>
                </a:solidFill>
                <a:latin typeface="+mn-lt"/>
                <a:ea typeface="+mn-ea"/>
                <a:cs typeface="+mn-cs"/>
              </a:rPr>
              <a:t>maison </a:t>
            </a:r>
            <a:r>
              <a:rPr lang="fr-FR" altLang="nl-NL" sz="2800" dirty="0">
                <a:solidFill>
                  <a:schemeClr val="bg1"/>
                </a:solidFill>
                <a:latin typeface="+mn-lt"/>
                <a:ea typeface="+mn-ea"/>
                <a:cs typeface="+mn-cs"/>
              </a:rPr>
              <a:t>bénéficie d’une ambiance </a:t>
            </a:r>
            <a:r>
              <a:rPr lang="fr-FR" altLang="nl-NL" sz="2800" dirty="0" smtClean="0">
                <a:solidFill>
                  <a:schemeClr val="bg1"/>
                </a:solidFill>
                <a:latin typeface="+mn-lt"/>
                <a:ea typeface="+mn-ea"/>
                <a:cs typeface="+mn-cs"/>
              </a:rPr>
              <a:t>sereine, </a:t>
            </a:r>
            <a:r>
              <a:rPr lang="fr-FR" altLang="nl-NL" sz="2800" dirty="0">
                <a:solidFill>
                  <a:schemeClr val="bg1"/>
                </a:solidFill>
                <a:latin typeface="+mn-lt"/>
                <a:ea typeface="+mn-ea"/>
                <a:cs typeface="+mn-cs"/>
              </a:rPr>
              <a:t>ainsi que le jardin notamment protégé par un mur en pierres. Une ambiance de quiétude et d’intimité à seulement 140 m de l’église. </a:t>
            </a:r>
          </a:p>
        </p:txBody>
      </p:sp>
    </p:spTree>
    <p:extLst>
      <p:ext uri="{BB962C8B-B14F-4D97-AF65-F5344CB8AC3E}">
        <p14:creationId xmlns:p14="http://schemas.microsoft.com/office/powerpoint/2010/main" val="25162305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7571" y="365125"/>
            <a:ext cx="6020493" cy="1036061"/>
          </a:xfrm>
        </p:spPr>
        <p:txBody>
          <a:bodyPr>
            <a:normAutofit/>
          </a:bodyPr>
          <a:lstStyle/>
          <a:p>
            <a:r>
              <a:rPr lang="fr-FR" sz="4000" dirty="0" smtClean="0">
                <a:solidFill>
                  <a:schemeClr val="accent5">
                    <a:lumMod val="50000"/>
                  </a:schemeClr>
                </a:solidFill>
                <a:latin typeface="+mn-lt"/>
                <a:ea typeface="+mn-ea"/>
                <a:cs typeface="+mn-cs"/>
              </a:rPr>
              <a:t>Façades avant et arrière</a:t>
            </a:r>
            <a:endParaRPr lang="fr-FR" sz="4000" dirty="0">
              <a:solidFill>
                <a:schemeClr val="accent5">
                  <a:lumMod val="50000"/>
                </a:schemeClr>
              </a:solidFill>
              <a:latin typeface="+mn-lt"/>
              <a:ea typeface="+mn-ea"/>
              <a:cs typeface="+mn-cs"/>
            </a:endParaRPr>
          </a:p>
        </p:txBody>
      </p:sp>
      <p:pic>
        <p:nvPicPr>
          <p:cNvPr id="8" name="Afbeelding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7571" y="1714182"/>
            <a:ext cx="6797040" cy="4937760"/>
          </a:xfrm>
          <a:prstGeom prst="rect">
            <a:avLst/>
          </a:prstGeom>
        </p:spPr>
      </p:pic>
      <p:pic>
        <p:nvPicPr>
          <p:cNvPr id="3" name="Afbeelding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6636726" y="1297427"/>
            <a:ext cx="6119446" cy="4589585"/>
          </a:xfrm>
          <a:prstGeom prst="rect">
            <a:avLst/>
          </a:prstGeom>
        </p:spPr>
      </p:pic>
    </p:spTree>
    <p:extLst>
      <p:ext uri="{BB962C8B-B14F-4D97-AF65-F5344CB8AC3E}">
        <p14:creationId xmlns:p14="http://schemas.microsoft.com/office/powerpoint/2010/main" val="23312047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1891" y="1423553"/>
            <a:ext cx="6511636" cy="4883727"/>
          </a:xfrm>
          <a:prstGeom prst="rect">
            <a:avLst/>
          </a:prstGeom>
        </p:spPr>
      </p:pic>
      <p:sp>
        <p:nvSpPr>
          <p:cNvPr id="5" name="Titel 1"/>
          <p:cNvSpPr txBox="1">
            <a:spLocks/>
          </p:cNvSpPr>
          <p:nvPr/>
        </p:nvSpPr>
        <p:spPr>
          <a:xfrm>
            <a:off x="524256" y="343019"/>
            <a:ext cx="11667744" cy="71394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4000" dirty="0" smtClean="0">
                <a:solidFill>
                  <a:schemeClr val="accent5">
                    <a:lumMod val="50000"/>
                  </a:schemeClr>
                </a:solidFill>
                <a:latin typeface="+mn-lt"/>
                <a:ea typeface="+mn-ea"/>
                <a:cs typeface="+mn-cs"/>
              </a:rPr>
              <a:t>Façades coté Boulevard Calvaire, entrée principale</a:t>
            </a:r>
            <a:endParaRPr lang="fr-FR" sz="4000" dirty="0">
              <a:solidFill>
                <a:schemeClr val="accent5">
                  <a:lumMod val="50000"/>
                </a:schemeClr>
              </a:solidFill>
              <a:latin typeface="+mn-lt"/>
              <a:ea typeface="+mn-ea"/>
              <a:cs typeface="+mn-cs"/>
            </a:endParaRPr>
          </a:p>
        </p:txBody>
      </p:sp>
      <p:pic>
        <p:nvPicPr>
          <p:cNvPr id="2" name="Afbeelding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98426" y="1423553"/>
            <a:ext cx="3317669" cy="4883727"/>
          </a:xfrm>
          <a:prstGeom prst="rect">
            <a:avLst/>
          </a:prstGeom>
        </p:spPr>
      </p:pic>
    </p:spTree>
    <p:extLst>
      <p:ext uri="{BB962C8B-B14F-4D97-AF65-F5344CB8AC3E}">
        <p14:creationId xmlns:p14="http://schemas.microsoft.com/office/powerpoint/2010/main" val="29485686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119096"/>
            <a:ext cx="12192000" cy="5738904"/>
          </a:xfrm>
          <a:prstGeom prst="rect">
            <a:avLst/>
          </a:prstGeom>
        </p:spPr>
      </p:pic>
      <p:sp>
        <p:nvSpPr>
          <p:cNvPr id="5" name="Titel 1"/>
          <p:cNvSpPr txBox="1">
            <a:spLocks/>
          </p:cNvSpPr>
          <p:nvPr/>
        </p:nvSpPr>
        <p:spPr>
          <a:xfrm>
            <a:off x="234835" y="124690"/>
            <a:ext cx="10515600" cy="7673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4000" dirty="0" smtClean="0">
                <a:solidFill>
                  <a:schemeClr val="accent5">
                    <a:lumMod val="50000"/>
                  </a:schemeClr>
                </a:solidFill>
                <a:latin typeface="+mn-lt"/>
                <a:ea typeface="+mn-ea"/>
                <a:cs typeface="+mn-cs"/>
              </a:rPr>
              <a:t>Bien entretenu et peintures en très bon état</a:t>
            </a:r>
            <a:endParaRPr lang="fr-FR" sz="4000" dirty="0">
              <a:solidFill>
                <a:schemeClr val="accent5">
                  <a:lumMod val="50000"/>
                </a:schemeClr>
              </a:solidFill>
              <a:latin typeface="+mn-lt"/>
              <a:ea typeface="+mn-ea"/>
              <a:cs typeface="+mn-cs"/>
            </a:endParaRPr>
          </a:p>
        </p:txBody>
      </p:sp>
    </p:spTree>
    <p:extLst>
      <p:ext uri="{BB962C8B-B14F-4D97-AF65-F5344CB8AC3E}">
        <p14:creationId xmlns:p14="http://schemas.microsoft.com/office/powerpoint/2010/main" val="32216736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446808" y="176645"/>
            <a:ext cx="10515600" cy="7673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4000" dirty="0" smtClean="0">
                <a:solidFill>
                  <a:schemeClr val="accent5">
                    <a:lumMod val="50000"/>
                  </a:schemeClr>
                </a:solidFill>
                <a:latin typeface="+mn-lt"/>
                <a:ea typeface="+mn-ea"/>
                <a:cs typeface="+mn-cs"/>
              </a:rPr>
              <a:t>Description</a:t>
            </a:r>
            <a:endParaRPr lang="fr-FR" sz="4000" dirty="0">
              <a:solidFill>
                <a:schemeClr val="accent5">
                  <a:lumMod val="50000"/>
                </a:schemeClr>
              </a:solidFill>
              <a:latin typeface="+mn-lt"/>
              <a:ea typeface="+mn-ea"/>
              <a:cs typeface="+mn-cs"/>
            </a:endParaRPr>
          </a:p>
        </p:txBody>
      </p:sp>
      <p:sp>
        <p:nvSpPr>
          <p:cNvPr id="7" name="Tekstvak 6"/>
          <p:cNvSpPr txBox="1"/>
          <p:nvPr/>
        </p:nvSpPr>
        <p:spPr>
          <a:xfrm>
            <a:off x="446808" y="1070264"/>
            <a:ext cx="5133109" cy="4801314"/>
          </a:xfrm>
          <a:prstGeom prst="rect">
            <a:avLst/>
          </a:prstGeom>
          <a:solidFill>
            <a:schemeClr val="tx2">
              <a:lumMod val="40000"/>
              <a:lumOff val="60000"/>
              <a:alpha val="82000"/>
            </a:schemeClr>
          </a:solidFill>
        </p:spPr>
        <p:txBody>
          <a:bodyPr wrap="square" rtlCol="0">
            <a:spAutoFit/>
          </a:bodyPr>
          <a:lstStyle/>
          <a:p>
            <a:r>
              <a:rPr lang="fr-FR" dirty="0" smtClean="0">
                <a:solidFill>
                  <a:srgbClr val="C00000"/>
                </a:solidFill>
                <a:latin typeface="+mj-lt"/>
              </a:rPr>
              <a:t>Architecture</a:t>
            </a:r>
          </a:p>
          <a:p>
            <a:pPr marL="285750" indent="-285750">
              <a:buFont typeface="Arial" panose="020B0604020202020204" pitchFamily="34" charset="0"/>
              <a:buChar char="•"/>
            </a:pPr>
            <a:r>
              <a:rPr lang="fr-FR" dirty="0" smtClean="0">
                <a:solidFill>
                  <a:srgbClr val="002060"/>
                </a:solidFill>
                <a:latin typeface="+mj-lt"/>
              </a:rPr>
              <a:t>Maison </a:t>
            </a:r>
            <a:r>
              <a:rPr lang="fr-FR" i="0" dirty="0" smtClean="0">
                <a:solidFill>
                  <a:srgbClr val="002060"/>
                </a:solidFill>
                <a:effectLst/>
                <a:latin typeface="+mj-lt"/>
              </a:rPr>
              <a:t>en pierres, </a:t>
            </a:r>
            <a:r>
              <a:rPr lang="fr-FR" dirty="0" smtClean="0">
                <a:solidFill>
                  <a:srgbClr val="002060"/>
                </a:solidFill>
                <a:latin typeface="+mj-lt"/>
              </a:rPr>
              <a:t>h</a:t>
            </a:r>
            <a:r>
              <a:rPr lang="fr-FR" i="0" dirty="0" smtClean="0">
                <a:solidFill>
                  <a:srgbClr val="002060"/>
                </a:solidFill>
                <a:effectLst/>
                <a:latin typeface="+mj-lt"/>
              </a:rPr>
              <a:t>abitable de suite comme résidence principale ou secondaire</a:t>
            </a:r>
          </a:p>
          <a:p>
            <a:pPr marL="285750" indent="-285750">
              <a:buFont typeface="Arial" panose="020B0604020202020204" pitchFamily="34" charset="0"/>
              <a:buChar char="•"/>
            </a:pPr>
            <a:r>
              <a:rPr lang="fr-FR" dirty="0" smtClean="0">
                <a:solidFill>
                  <a:srgbClr val="002060"/>
                </a:solidFill>
                <a:latin typeface="+mj-lt"/>
              </a:rPr>
              <a:t>Crépi coloré en excellente état</a:t>
            </a:r>
            <a:endParaRPr lang="fr-FR" i="0" dirty="0" smtClean="0">
              <a:solidFill>
                <a:srgbClr val="002060"/>
              </a:solidFill>
              <a:effectLst/>
              <a:latin typeface="+mj-lt"/>
            </a:endParaRPr>
          </a:p>
          <a:p>
            <a:pPr marL="285750" indent="-285750">
              <a:buFont typeface="Arial" panose="020B0604020202020204" pitchFamily="34" charset="0"/>
              <a:buChar char="•"/>
            </a:pPr>
            <a:r>
              <a:rPr lang="fr-FR" dirty="0" smtClean="0">
                <a:solidFill>
                  <a:srgbClr val="002060"/>
                </a:solidFill>
                <a:latin typeface="+mj-lt"/>
              </a:rPr>
              <a:t>3 </a:t>
            </a:r>
            <a:r>
              <a:rPr lang="fr-FR" dirty="0">
                <a:solidFill>
                  <a:srgbClr val="002060"/>
                </a:solidFill>
                <a:latin typeface="+mj-lt"/>
              </a:rPr>
              <a:t>Escaliers en pierre de Bourgogne</a:t>
            </a:r>
          </a:p>
          <a:p>
            <a:pPr marL="285750" indent="-285750">
              <a:buFont typeface="Arial" panose="020B0604020202020204" pitchFamily="34" charset="0"/>
              <a:buChar char="•"/>
            </a:pPr>
            <a:r>
              <a:rPr lang="fr-FR" i="0" dirty="0" smtClean="0">
                <a:solidFill>
                  <a:srgbClr val="002060"/>
                </a:solidFill>
                <a:effectLst/>
                <a:latin typeface="+mj-lt"/>
              </a:rPr>
              <a:t>5 Chambres </a:t>
            </a:r>
            <a:r>
              <a:rPr lang="fr-FR" dirty="0">
                <a:solidFill>
                  <a:srgbClr val="002060"/>
                </a:solidFill>
                <a:latin typeface="+mj-lt"/>
              </a:rPr>
              <a:t>/</a:t>
            </a:r>
            <a:r>
              <a:rPr lang="fr-FR" i="0" dirty="0" smtClean="0">
                <a:solidFill>
                  <a:srgbClr val="002060"/>
                </a:solidFill>
                <a:effectLst/>
                <a:latin typeface="+mj-lt"/>
              </a:rPr>
              <a:t> 8 pièces, sur trois niveaux</a:t>
            </a:r>
          </a:p>
          <a:p>
            <a:pPr marL="285750" indent="-285750">
              <a:buFont typeface="Arial" panose="020B0604020202020204" pitchFamily="34" charset="0"/>
              <a:buChar char="•"/>
            </a:pPr>
            <a:r>
              <a:rPr lang="fr-FR" i="0" dirty="0" smtClean="0">
                <a:solidFill>
                  <a:srgbClr val="002060"/>
                </a:solidFill>
                <a:effectLst/>
                <a:latin typeface="+mj-lt"/>
              </a:rPr>
              <a:t>Séjour - Salle à manger 41 m</a:t>
            </a:r>
            <a:r>
              <a:rPr lang="fr-FR" i="0" baseline="30000" dirty="0" smtClean="0">
                <a:solidFill>
                  <a:srgbClr val="002060"/>
                </a:solidFill>
                <a:effectLst/>
                <a:latin typeface="+mj-lt"/>
              </a:rPr>
              <a:t>2</a:t>
            </a:r>
            <a:endParaRPr lang="fr-FR" i="0" dirty="0" smtClean="0">
              <a:solidFill>
                <a:srgbClr val="002060"/>
              </a:solidFill>
              <a:effectLst/>
              <a:latin typeface="+mj-lt"/>
            </a:endParaRPr>
          </a:p>
          <a:p>
            <a:pPr marL="285750" indent="-285750">
              <a:buFont typeface="Arial" panose="020B0604020202020204" pitchFamily="34" charset="0"/>
              <a:buChar char="•"/>
            </a:pPr>
            <a:r>
              <a:rPr lang="fr-FR" dirty="0" smtClean="0">
                <a:solidFill>
                  <a:srgbClr val="002060"/>
                </a:solidFill>
                <a:latin typeface="+mj-lt"/>
              </a:rPr>
              <a:t>5 cheminées, dont 3 avec </a:t>
            </a:r>
            <a:r>
              <a:rPr lang="fr-FR" dirty="0">
                <a:solidFill>
                  <a:srgbClr val="002060"/>
                </a:solidFill>
                <a:latin typeface="+mj-lt"/>
              </a:rPr>
              <a:t>poêle </a:t>
            </a:r>
            <a:r>
              <a:rPr lang="fr-FR" dirty="0" smtClean="0">
                <a:solidFill>
                  <a:srgbClr val="002060"/>
                </a:solidFill>
                <a:latin typeface="+mj-lt"/>
              </a:rPr>
              <a:t>classique et une avec tuyau inox double parois</a:t>
            </a:r>
            <a:endParaRPr lang="fr-FR" i="0" dirty="0" smtClean="0">
              <a:solidFill>
                <a:srgbClr val="002060"/>
              </a:solidFill>
              <a:effectLst/>
              <a:latin typeface="+mj-lt"/>
            </a:endParaRPr>
          </a:p>
          <a:p>
            <a:pPr marL="285750" indent="-285750">
              <a:buFont typeface="Arial" panose="020B0604020202020204" pitchFamily="34" charset="0"/>
              <a:buChar char="•"/>
            </a:pPr>
            <a:r>
              <a:rPr lang="fr-FR" i="0" dirty="0" smtClean="0">
                <a:solidFill>
                  <a:srgbClr val="002060"/>
                </a:solidFill>
                <a:effectLst/>
                <a:latin typeface="+mj-lt"/>
              </a:rPr>
              <a:t>Atelier, caves, buanderie </a:t>
            </a:r>
          </a:p>
          <a:p>
            <a:pPr marL="285750" indent="-285750">
              <a:buFont typeface="Arial" panose="020B0604020202020204" pitchFamily="34" charset="0"/>
              <a:buChar char="•"/>
            </a:pPr>
            <a:r>
              <a:rPr lang="fr-FR" i="0" dirty="0" smtClean="0">
                <a:solidFill>
                  <a:srgbClr val="002060"/>
                </a:solidFill>
                <a:effectLst/>
                <a:latin typeface="+mj-lt"/>
              </a:rPr>
              <a:t>Belle hauteur sous plafond</a:t>
            </a:r>
          </a:p>
          <a:p>
            <a:pPr marL="285750" indent="-285750">
              <a:buFont typeface="Arial" panose="020B0604020202020204" pitchFamily="34" charset="0"/>
              <a:buChar char="•"/>
            </a:pPr>
            <a:r>
              <a:rPr lang="fr-FR" i="0" dirty="0" smtClean="0">
                <a:solidFill>
                  <a:srgbClr val="002060"/>
                </a:solidFill>
                <a:effectLst/>
                <a:latin typeface="+mj-lt"/>
              </a:rPr>
              <a:t>Parquet chêne ciré au étages et tomettes aux </a:t>
            </a:r>
            <a:r>
              <a:rPr lang="fr-FR" i="0" dirty="0" err="1" smtClean="0">
                <a:solidFill>
                  <a:srgbClr val="002060"/>
                </a:solidFill>
                <a:effectLst/>
                <a:latin typeface="+mj-lt"/>
              </a:rPr>
              <a:t>rez</a:t>
            </a:r>
            <a:r>
              <a:rPr lang="fr-FR" i="0" dirty="0" smtClean="0">
                <a:solidFill>
                  <a:srgbClr val="002060"/>
                </a:solidFill>
                <a:effectLst/>
                <a:latin typeface="+mj-lt"/>
              </a:rPr>
              <a:t> de chaussée donnant un charme authentique</a:t>
            </a:r>
          </a:p>
          <a:p>
            <a:pPr marL="285750" indent="-285750">
              <a:buFont typeface="Arial" panose="020B0604020202020204" pitchFamily="34" charset="0"/>
              <a:buChar char="•"/>
            </a:pPr>
            <a:r>
              <a:rPr lang="fr-FR" i="0" dirty="0" smtClean="0">
                <a:solidFill>
                  <a:srgbClr val="002060"/>
                </a:solidFill>
                <a:effectLst/>
                <a:latin typeface="+mj-lt"/>
              </a:rPr>
              <a:t>2 Salles d'eau et 3 WC</a:t>
            </a:r>
          </a:p>
          <a:p>
            <a:pPr marL="285750" indent="-285750">
              <a:buFont typeface="Arial" panose="020B0604020202020204" pitchFamily="34" charset="0"/>
              <a:buChar char="•"/>
            </a:pPr>
            <a:r>
              <a:rPr lang="fr-FR" dirty="0" smtClean="0">
                <a:solidFill>
                  <a:srgbClr val="002060"/>
                </a:solidFill>
                <a:latin typeface="+mj-lt"/>
              </a:rPr>
              <a:t>L’ensemble généreusement électrifié</a:t>
            </a:r>
          </a:p>
          <a:p>
            <a:endParaRPr lang="fr-FR" i="0" dirty="0" smtClean="0">
              <a:solidFill>
                <a:srgbClr val="002060"/>
              </a:solidFill>
              <a:effectLst/>
              <a:latin typeface="Nunito Sans"/>
            </a:endParaRPr>
          </a:p>
          <a:p>
            <a:pPr>
              <a:buFont typeface="Arial" panose="020B0604020202020204" pitchFamily="34" charset="0"/>
              <a:buChar char="•"/>
            </a:pPr>
            <a:endParaRPr lang="fr-FR" b="0" i="0" dirty="0" smtClean="0">
              <a:solidFill>
                <a:srgbClr val="333333"/>
              </a:solidFill>
              <a:effectLst/>
              <a:latin typeface="Nunito Sans"/>
            </a:endParaRPr>
          </a:p>
        </p:txBody>
      </p:sp>
      <p:sp>
        <p:nvSpPr>
          <p:cNvPr id="6" name="Tekstvak 5"/>
          <p:cNvSpPr txBox="1"/>
          <p:nvPr/>
        </p:nvSpPr>
        <p:spPr>
          <a:xfrm>
            <a:off x="5829299" y="1070263"/>
            <a:ext cx="5247410" cy="3970318"/>
          </a:xfrm>
          <a:prstGeom prst="rect">
            <a:avLst/>
          </a:prstGeom>
          <a:solidFill>
            <a:schemeClr val="tx2">
              <a:lumMod val="40000"/>
              <a:lumOff val="60000"/>
              <a:alpha val="82000"/>
            </a:schemeClr>
          </a:solidFill>
        </p:spPr>
        <p:txBody>
          <a:bodyPr wrap="square" rtlCol="0">
            <a:spAutoFit/>
          </a:bodyPr>
          <a:lstStyle/>
          <a:p>
            <a:r>
              <a:rPr lang="fr-FR" dirty="0" smtClean="0">
                <a:solidFill>
                  <a:srgbClr val="C00000"/>
                </a:solidFill>
                <a:latin typeface="+mj-lt"/>
              </a:rPr>
              <a:t>Confort &amp; sécurité</a:t>
            </a:r>
          </a:p>
          <a:p>
            <a:pPr marL="285750" indent="-285750">
              <a:buFont typeface="Arial" panose="020B0604020202020204" pitchFamily="34" charset="0"/>
              <a:buChar char="•"/>
            </a:pPr>
            <a:r>
              <a:rPr lang="fr-FR" i="0" dirty="0" smtClean="0">
                <a:solidFill>
                  <a:srgbClr val="002060"/>
                </a:solidFill>
                <a:effectLst/>
                <a:latin typeface="+mj-lt"/>
              </a:rPr>
              <a:t>Sans vis-à-vis</a:t>
            </a:r>
          </a:p>
          <a:p>
            <a:pPr marL="285750" indent="-285750">
              <a:buFont typeface="Arial" panose="020B0604020202020204" pitchFamily="34" charset="0"/>
              <a:buChar char="•"/>
            </a:pPr>
            <a:r>
              <a:rPr lang="fr-FR" dirty="0">
                <a:solidFill>
                  <a:srgbClr val="002060"/>
                </a:solidFill>
                <a:latin typeface="+mj-lt"/>
              </a:rPr>
              <a:t>Toutes fenêtres double </a:t>
            </a:r>
            <a:r>
              <a:rPr lang="fr-FR" dirty="0" smtClean="0">
                <a:solidFill>
                  <a:srgbClr val="002060"/>
                </a:solidFill>
                <a:latin typeface="+mj-lt"/>
              </a:rPr>
              <a:t>vitrage, en bois ou PVC</a:t>
            </a:r>
            <a:endParaRPr lang="fr-FR" dirty="0">
              <a:solidFill>
                <a:srgbClr val="002060"/>
              </a:solidFill>
              <a:latin typeface="+mj-lt"/>
            </a:endParaRPr>
          </a:p>
          <a:p>
            <a:pPr marL="285750" indent="-285750">
              <a:buFont typeface="Arial" panose="020B0604020202020204" pitchFamily="34" charset="0"/>
              <a:buChar char="•"/>
            </a:pPr>
            <a:r>
              <a:rPr lang="fr-FR" i="0" dirty="0" smtClean="0">
                <a:solidFill>
                  <a:srgbClr val="002060"/>
                </a:solidFill>
                <a:effectLst/>
                <a:latin typeface="+mj-lt"/>
              </a:rPr>
              <a:t>Chauffage central au gaz de ville, commande à distance (Wifi)</a:t>
            </a:r>
          </a:p>
          <a:p>
            <a:pPr marL="285750" indent="-285750">
              <a:buFont typeface="Arial" panose="020B0604020202020204" pitchFamily="34" charset="0"/>
              <a:buChar char="•"/>
            </a:pPr>
            <a:r>
              <a:rPr lang="fr-FR" i="0" dirty="0" smtClean="0">
                <a:solidFill>
                  <a:srgbClr val="002060"/>
                </a:solidFill>
                <a:effectLst/>
                <a:latin typeface="+mj-lt"/>
              </a:rPr>
              <a:t>Reliée au tout-à-l'égout</a:t>
            </a:r>
          </a:p>
          <a:p>
            <a:pPr marL="285750" indent="-285750">
              <a:buFont typeface="Arial" panose="020B0604020202020204" pitchFamily="34" charset="0"/>
              <a:buChar char="•"/>
            </a:pPr>
            <a:r>
              <a:rPr lang="fr-FR" dirty="0" smtClean="0">
                <a:solidFill>
                  <a:srgbClr val="002060"/>
                </a:solidFill>
                <a:latin typeface="+mj-lt"/>
              </a:rPr>
              <a:t>Système d’alarme</a:t>
            </a:r>
          </a:p>
          <a:p>
            <a:pPr marL="285750" indent="-285750">
              <a:buFont typeface="Arial" panose="020B0604020202020204" pitchFamily="34" charset="0"/>
              <a:buChar char="•"/>
            </a:pPr>
            <a:r>
              <a:rPr lang="fr-FR" dirty="0" smtClean="0">
                <a:solidFill>
                  <a:srgbClr val="002060"/>
                </a:solidFill>
                <a:latin typeface="+mj-lt"/>
              </a:rPr>
              <a:t>Adoucisseur. d’eau</a:t>
            </a:r>
            <a:endParaRPr lang="fr-FR" i="0" dirty="0" smtClean="0">
              <a:solidFill>
                <a:srgbClr val="002060"/>
              </a:solidFill>
              <a:effectLst/>
              <a:latin typeface="+mj-lt"/>
            </a:endParaRPr>
          </a:p>
          <a:p>
            <a:pPr marL="285750" indent="-285750">
              <a:buFont typeface="Arial" panose="020B0604020202020204" pitchFamily="34" charset="0"/>
              <a:buChar char="•"/>
            </a:pPr>
            <a:r>
              <a:rPr lang="fr-FR" dirty="0" smtClean="0">
                <a:solidFill>
                  <a:srgbClr val="002060"/>
                </a:solidFill>
                <a:latin typeface="+mj-lt"/>
              </a:rPr>
              <a:t>Nombreux placards intégrée</a:t>
            </a:r>
          </a:p>
          <a:p>
            <a:pPr marL="285750" indent="-285750">
              <a:buFont typeface="Arial" panose="020B0604020202020204" pitchFamily="34" charset="0"/>
              <a:buChar char="•"/>
            </a:pPr>
            <a:r>
              <a:rPr lang="fr-FR" dirty="0">
                <a:solidFill>
                  <a:srgbClr val="002060"/>
                </a:solidFill>
                <a:latin typeface="+mj-lt"/>
              </a:rPr>
              <a:t>Toutes les ouvertures protégées par des volets ou des </a:t>
            </a:r>
            <a:r>
              <a:rPr lang="fr-FR" dirty="0" smtClean="0">
                <a:solidFill>
                  <a:srgbClr val="002060"/>
                </a:solidFill>
                <a:latin typeface="+mj-lt"/>
              </a:rPr>
              <a:t>grilles</a:t>
            </a:r>
          </a:p>
          <a:p>
            <a:pPr marL="285750" indent="-285750">
              <a:buFont typeface="Arial" panose="020B0604020202020204" pitchFamily="34" charset="0"/>
              <a:buChar char="•"/>
            </a:pPr>
            <a:r>
              <a:rPr lang="fr-FR" dirty="0" smtClean="0">
                <a:solidFill>
                  <a:srgbClr val="002060"/>
                </a:solidFill>
                <a:latin typeface="+mj-lt"/>
              </a:rPr>
              <a:t>Relié </a:t>
            </a:r>
            <a:r>
              <a:rPr lang="fr-FR" dirty="0">
                <a:solidFill>
                  <a:srgbClr val="002060"/>
                </a:solidFill>
                <a:latin typeface="+mj-lt"/>
              </a:rPr>
              <a:t>à la fibre de verre</a:t>
            </a:r>
            <a:endParaRPr lang="fr-FR" dirty="0" smtClean="0">
              <a:solidFill>
                <a:srgbClr val="002060"/>
              </a:solidFill>
              <a:latin typeface="+mj-lt"/>
            </a:endParaRPr>
          </a:p>
          <a:p>
            <a:pPr marL="285750" indent="-285750">
              <a:buFont typeface="Arial" panose="020B0604020202020204" pitchFamily="34" charset="0"/>
              <a:buChar char="•"/>
            </a:pPr>
            <a:r>
              <a:rPr lang="fr-FR" dirty="0" smtClean="0">
                <a:solidFill>
                  <a:srgbClr val="002060"/>
                </a:solidFill>
                <a:latin typeface="+mj-lt"/>
              </a:rPr>
              <a:t>Partiellement meublée / tapissée (voir liste)</a:t>
            </a:r>
          </a:p>
          <a:p>
            <a:pPr>
              <a:buFont typeface="Arial" panose="020B0604020202020204" pitchFamily="34" charset="0"/>
              <a:buChar char="•"/>
            </a:pPr>
            <a:endParaRPr lang="fr-FR" b="0" i="0" dirty="0" smtClean="0">
              <a:solidFill>
                <a:srgbClr val="333333"/>
              </a:solidFill>
              <a:effectLst/>
              <a:latin typeface="Nunito Sans"/>
            </a:endParaRPr>
          </a:p>
        </p:txBody>
      </p:sp>
    </p:spTree>
    <p:extLst>
      <p:ext uri="{BB962C8B-B14F-4D97-AF65-F5344CB8AC3E}">
        <p14:creationId xmlns:p14="http://schemas.microsoft.com/office/powerpoint/2010/main" val="40865448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C:\Users\Michel\Pictures\iCloud Photos\Downloads\IMG_0197.JPG"/>
          <p:cNvPicPr/>
          <p:nvPr/>
        </p:nvPicPr>
        <p:blipFill>
          <a:blip r:embed="rId2" cstate="screen">
            <a:extLst>
              <a:ext uri="{28A0092B-C50C-407E-A947-70E740481C1C}">
                <a14:useLocalDpi xmlns:a14="http://schemas.microsoft.com/office/drawing/2010/main"/>
              </a:ext>
            </a:extLst>
          </a:blip>
          <a:srcRect/>
          <a:stretch>
            <a:fillRect/>
          </a:stretch>
        </p:blipFill>
        <p:spPr bwMode="auto">
          <a:xfrm>
            <a:off x="739729" y="4300436"/>
            <a:ext cx="3214117" cy="2462611"/>
          </a:xfrm>
          <a:prstGeom prst="rect">
            <a:avLst/>
          </a:prstGeom>
          <a:noFill/>
          <a:ln>
            <a:noFill/>
          </a:ln>
        </p:spPr>
      </p:pic>
      <p:sp>
        <p:nvSpPr>
          <p:cNvPr id="3" name="Tekstvak 2"/>
          <p:cNvSpPr txBox="1"/>
          <p:nvPr/>
        </p:nvSpPr>
        <p:spPr>
          <a:xfrm>
            <a:off x="644651" y="933104"/>
            <a:ext cx="5133109" cy="2862322"/>
          </a:xfrm>
          <a:prstGeom prst="rect">
            <a:avLst/>
          </a:prstGeom>
          <a:solidFill>
            <a:schemeClr val="tx2">
              <a:lumMod val="40000"/>
              <a:lumOff val="60000"/>
              <a:alpha val="69000"/>
            </a:schemeClr>
          </a:solidFill>
        </p:spPr>
        <p:txBody>
          <a:bodyPr wrap="square" rtlCol="0">
            <a:spAutoFit/>
          </a:bodyPr>
          <a:lstStyle/>
          <a:p>
            <a:r>
              <a:rPr lang="fr-FR" dirty="0" smtClean="0">
                <a:solidFill>
                  <a:srgbClr val="C00000"/>
                </a:solidFill>
                <a:effectLst/>
                <a:latin typeface="+mj-lt"/>
              </a:rPr>
              <a:t>Extérieur</a:t>
            </a:r>
          </a:p>
          <a:p>
            <a:pPr marL="285750" indent="-285750">
              <a:buFont typeface="Arial" panose="020B0604020202020204" pitchFamily="34" charset="0"/>
              <a:buChar char="•"/>
            </a:pPr>
            <a:r>
              <a:rPr lang="fr-FR" i="0" dirty="0" smtClean="0">
                <a:solidFill>
                  <a:srgbClr val="002060"/>
                </a:solidFill>
                <a:effectLst/>
                <a:latin typeface="+mj-lt"/>
              </a:rPr>
              <a:t>Belle terrasse de 100 m</a:t>
            </a:r>
            <a:r>
              <a:rPr lang="fr-FR" i="0" baseline="30000" dirty="0" smtClean="0">
                <a:solidFill>
                  <a:srgbClr val="002060"/>
                </a:solidFill>
                <a:effectLst/>
                <a:latin typeface="+mj-lt"/>
              </a:rPr>
              <a:t>2</a:t>
            </a:r>
            <a:r>
              <a:rPr lang="fr-FR" i="0" dirty="0" smtClean="0">
                <a:solidFill>
                  <a:srgbClr val="002060"/>
                </a:solidFill>
                <a:effectLst/>
                <a:latin typeface="+mj-lt"/>
              </a:rPr>
              <a:t>, expo sud-sud ouest</a:t>
            </a:r>
          </a:p>
          <a:p>
            <a:pPr marL="285750" indent="-285750">
              <a:buFont typeface="Arial" panose="020B0604020202020204" pitchFamily="34" charset="0"/>
              <a:buChar char="•"/>
            </a:pPr>
            <a:r>
              <a:rPr lang="fr-FR" dirty="0" smtClean="0">
                <a:solidFill>
                  <a:srgbClr val="002060"/>
                </a:solidFill>
                <a:latin typeface="+mj-lt"/>
              </a:rPr>
              <a:t>Plusieurs d</a:t>
            </a:r>
            <a:r>
              <a:rPr lang="fr-FR" i="0" dirty="0" smtClean="0">
                <a:solidFill>
                  <a:srgbClr val="002060"/>
                </a:solidFill>
                <a:effectLst/>
                <a:latin typeface="+mj-lt"/>
              </a:rPr>
              <a:t>épendances</a:t>
            </a:r>
          </a:p>
          <a:p>
            <a:pPr marL="285750" indent="-285750">
              <a:buFont typeface="Arial" panose="020B0604020202020204" pitchFamily="34" charset="0"/>
              <a:buChar char="•"/>
            </a:pPr>
            <a:r>
              <a:rPr lang="fr-FR" dirty="0" smtClean="0">
                <a:solidFill>
                  <a:srgbClr val="002060"/>
                </a:solidFill>
                <a:latin typeface="+mj-lt"/>
              </a:rPr>
              <a:t>Citerne d'eau de pluie d'environ 3000 litres</a:t>
            </a:r>
            <a:endParaRPr lang="fr-FR" i="0" dirty="0" smtClean="0">
              <a:solidFill>
                <a:srgbClr val="002060"/>
              </a:solidFill>
              <a:effectLst/>
              <a:latin typeface="+mj-lt"/>
            </a:endParaRPr>
          </a:p>
          <a:p>
            <a:pPr marL="285750" indent="-285750">
              <a:buFont typeface="Arial" panose="020B0604020202020204" pitchFamily="34" charset="0"/>
              <a:buChar char="•"/>
            </a:pPr>
            <a:r>
              <a:rPr lang="fr-FR" dirty="0" smtClean="0">
                <a:solidFill>
                  <a:srgbClr val="002060"/>
                </a:solidFill>
                <a:latin typeface="+mj-lt"/>
              </a:rPr>
              <a:t>Jardin aménagé, avec des arbres fruitiers</a:t>
            </a:r>
            <a:endParaRPr lang="fr-FR" i="0" dirty="0" smtClean="0">
              <a:solidFill>
                <a:srgbClr val="002060"/>
              </a:solidFill>
              <a:effectLst/>
              <a:latin typeface="+mj-lt"/>
            </a:endParaRPr>
          </a:p>
          <a:p>
            <a:pPr marL="285750" indent="-285750">
              <a:buFont typeface="Arial" panose="020B0604020202020204" pitchFamily="34" charset="0"/>
              <a:buChar char="•"/>
            </a:pPr>
            <a:r>
              <a:rPr lang="fr-FR" dirty="0">
                <a:solidFill>
                  <a:srgbClr val="002060"/>
                </a:solidFill>
                <a:latin typeface="+mj-lt"/>
              </a:rPr>
              <a:t>Garage avec porte coulissante </a:t>
            </a:r>
            <a:r>
              <a:rPr lang="fr-FR" dirty="0" smtClean="0">
                <a:solidFill>
                  <a:srgbClr val="002060"/>
                </a:solidFill>
                <a:latin typeface="+mj-lt"/>
              </a:rPr>
              <a:t>électrique</a:t>
            </a:r>
          </a:p>
          <a:p>
            <a:pPr marL="285750" indent="-285750">
              <a:buFont typeface="Arial" panose="020B0604020202020204" pitchFamily="34" charset="0"/>
              <a:buChar char="•"/>
            </a:pPr>
            <a:r>
              <a:rPr lang="fr-FR" i="0" dirty="0" smtClean="0">
                <a:solidFill>
                  <a:srgbClr val="002060"/>
                </a:solidFill>
                <a:effectLst/>
                <a:latin typeface="+mj-lt"/>
              </a:rPr>
              <a:t>Jardin accessible en voiture</a:t>
            </a:r>
          </a:p>
          <a:p>
            <a:pPr marL="285750" indent="-285750">
              <a:buFont typeface="Arial" panose="020B0604020202020204" pitchFamily="34" charset="0"/>
              <a:buChar char="•"/>
            </a:pPr>
            <a:r>
              <a:rPr lang="fr-FR" dirty="0">
                <a:solidFill>
                  <a:srgbClr val="002060"/>
                </a:solidFill>
                <a:latin typeface="+mj-lt"/>
              </a:rPr>
              <a:t>Terrain clos de murs et </a:t>
            </a:r>
            <a:r>
              <a:rPr lang="fr-FR" dirty="0" smtClean="0">
                <a:solidFill>
                  <a:srgbClr val="002060"/>
                </a:solidFill>
                <a:latin typeface="+mj-lt"/>
              </a:rPr>
              <a:t>mur grillagé</a:t>
            </a:r>
          </a:p>
          <a:p>
            <a:pPr marL="285750" indent="-285750">
              <a:buFont typeface="Arial" panose="020B0604020202020204" pitchFamily="34" charset="0"/>
              <a:buChar char="•"/>
            </a:pPr>
            <a:r>
              <a:rPr lang="fr-FR" dirty="0" smtClean="0">
                <a:solidFill>
                  <a:srgbClr val="002060"/>
                </a:solidFill>
                <a:latin typeface="+mj-lt"/>
              </a:rPr>
              <a:t>Large </a:t>
            </a:r>
            <a:r>
              <a:rPr lang="fr-FR" i="0" dirty="0" smtClean="0">
                <a:solidFill>
                  <a:srgbClr val="002060"/>
                </a:solidFill>
                <a:effectLst/>
                <a:latin typeface="+mj-lt"/>
              </a:rPr>
              <a:t>trottoir devant la maison</a:t>
            </a:r>
          </a:p>
          <a:p>
            <a:pPr>
              <a:buFont typeface="Arial" panose="020B0604020202020204" pitchFamily="34" charset="0"/>
              <a:buChar char="•"/>
            </a:pPr>
            <a:endParaRPr lang="fr-FR" b="0" i="0" dirty="0" smtClean="0">
              <a:solidFill>
                <a:srgbClr val="333333"/>
              </a:solidFill>
              <a:effectLst/>
              <a:latin typeface="Nunito Sans"/>
            </a:endParaRPr>
          </a:p>
        </p:txBody>
      </p:sp>
      <p:pic>
        <p:nvPicPr>
          <p:cNvPr id="4" name="Afbeelding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50768" y="838151"/>
            <a:ext cx="4443672" cy="5924896"/>
          </a:xfrm>
          <a:prstGeom prst="rect">
            <a:avLst/>
          </a:prstGeom>
        </p:spPr>
      </p:pic>
      <p:pic>
        <p:nvPicPr>
          <p:cNvPr id="5" name="Afbeelding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96280" y="4300436"/>
            <a:ext cx="3246352" cy="2434764"/>
          </a:xfrm>
          <a:prstGeom prst="rect">
            <a:avLst/>
          </a:prstGeom>
        </p:spPr>
      </p:pic>
    </p:spTree>
    <p:extLst>
      <p:ext uri="{BB962C8B-B14F-4D97-AF65-F5344CB8AC3E}">
        <p14:creationId xmlns:p14="http://schemas.microsoft.com/office/powerpoint/2010/main" val="13295302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9049344" y="712171"/>
            <a:ext cx="3171275" cy="2378456"/>
          </a:xfrm>
          <a:prstGeom prst="rect">
            <a:avLst/>
          </a:prstGeom>
        </p:spPr>
      </p:pic>
      <p:pic>
        <p:nvPicPr>
          <p:cNvPr id="3" name="Afbeelding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13438" y="3571636"/>
            <a:ext cx="4178576" cy="3133932"/>
          </a:xfrm>
          <a:prstGeom prst="rect">
            <a:avLst/>
          </a:prstGeom>
        </p:spPr>
      </p:pic>
      <p:pic>
        <p:nvPicPr>
          <p:cNvPr id="4" name="Afbeelding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2460747" y="3963378"/>
            <a:ext cx="3133930" cy="2350448"/>
          </a:xfrm>
          <a:prstGeom prst="rect">
            <a:avLst/>
          </a:prstGeom>
        </p:spPr>
      </p:pic>
      <p:pic>
        <p:nvPicPr>
          <p:cNvPr id="5" name="Afbeelding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4891221" y="3963379"/>
            <a:ext cx="3133931" cy="2350448"/>
          </a:xfrm>
          <a:prstGeom prst="rect">
            <a:avLst/>
          </a:prstGeom>
        </p:spPr>
      </p:pic>
      <p:pic>
        <p:nvPicPr>
          <p:cNvPr id="6" name="Afbeelding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5400000">
            <a:off x="43063" y="3961549"/>
            <a:ext cx="3119312" cy="2339484"/>
          </a:xfrm>
          <a:prstGeom prst="rect">
            <a:avLst/>
          </a:prstGeom>
        </p:spPr>
      </p:pic>
      <p:pic>
        <p:nvPicPr>
          <p:cNvPr id="7" name="Afbeelding 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5400000">
            <a:off x="6377026" y="712170"/>
            <a:ext cx="3171275" cy="2378456"/>
          </a:xfrm>
          <a:prstGeom prst="rect">
            <a:avLst/>
          </a:prstGeom>
        </p:spPr>
      </p:pic>
      <p:sp>
        <p:nvSpPr>
          <p:cNvPr id="8" name="Titel 1"/>
          <p:cNvSpPr txBox="1">
            <a:spLocks/>
          </p:cNvSpPr>
          <p:nvPr/>
        </p:nvSpPr>
        <p:spPr>
          <a:xfrm>
            <a:off x="234835" y="124690"/>
            <a:ext cx="10515600" cy="7673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4000" dirty="0" smtClean="0">
                <a:solidFill>
                  <a:schemeClr val="accent5">
                    <a:lumMod val="50000"/>
                  </a:schemeClr>
                </a:solidFill>
                <a:latin typeface="+mn-lt"/>
                <a:ea typeface="+mn-ea"/>
                <a:cs typeface="+mn-cs"/>
              </a:rPr>
              <a:t>Les dépendances</a:t>
            </a:r>
            <a:endParaRPr lang="fr-FR" sz="4000" dirty="0">
              <a:solidFill>
                <a:schemeClr val="accent5">
                  <a:lumMod val="50000"/>
                </a:schemeClr>
              </a:solidFill>
              <a:latin typeface="+mn-lt"/>
              <a:ea typeface="+mn-ea"/>
              <a:cs typeface="+mn-cs"/>
            </a:endParaRPr>
          </a:p>
        </p:txBody>
      </p:sp>
      <p:pic>
        <p:nvPicPr>
          <p:cNvPr id="9" name="Afbeelding 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5400000">
            <a:off x="3906996" y="712170"/>
            <a:ext cx="3171276" cy="2378457"/>
          </a:xfrm>
          <a:prstGeom prst="rect">
            <a:avLst/>
          </a:prstGeom>
        </p:spPr>
      </p:pic>
    </p:spTree>
    <p:extLst>
      <p:ext uri="{BB962C8B-B14F-4D97-AF65-F5344CB8AC3E}">
        <p14:creationId xmlns:p14="http://schemas.microsoft.com/office/powerpoint/2010/main" val="581972930"/>
      </p:ext>
    </p:extLst>
  </p:cSld>
  <p:clrMapOvr>
    <a:masterClrMapping/>
  </p:clrMapOvr>
  <p:timing>
    <p:tnLst>
      <p:par>
        <p:cTn id="1" dur="indefinite" restart="never" nodeType="tmRoot"/>
      </p:par>
    </p:tnLst>
  </p:timing>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875</TotalTime>
  <Words>596</Words>
  <Application>Microsoft Office PowerPoint</Application>
  <PresentationFormat>Breedbeeld</PresentationFormat>
  <Paragraphs>80</Paragraphs>
  <Slides>26</Slides>
  <Notes>0</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26</vt:i4>
      </vt:variant>
    </vt:vector>
  </HeadingPairs>
  <TitlesOfParts>
    <vt:vector size="31" baseType="lpstr">
      <vt:lpstr>Nunito Sans</vt:lpstr>
      <vt:lpstr>Arial</vt:lpstr>
      <vt:lpstr>Calibri</vt:lpstr>
      <vt:lpstr>Calibri Light</vt:lpstr>
      <vt:lpstr>Kantoorthema</vt:lpstr>
      <vt:lpstr>PowerPoint-presentatie</vt:lpstr>
      <vt:lpstr>PowerPoint-presentatie</vt:lpstr>
      <vt:lpstr>PowerPoint-presentatie</vt:lpstr>
      <vt:lpstr>Façades avant et arrière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Michel van den Molengraft</dc:creator>
  <cp:lastModifiedBy>Michel van den Molengraft</cp:lastModifiedBy>
  <cp:revision>105</cp:revision>
  <dcterms:created xsi:type="dcterms:W3CDTF">2024-09-22T12:49:49Z</dcterms:created>
  <dcterms:modified xsi:type="dcterms:W3CDTF">2025-02-16T16:28:41Z</dcterms:modified>
</cp:coreProperties>
</file>